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ppt/tags/tag14.xml" ContentType="application/vnd.openxmlformats-officedocument.presentationml.tags+xml"/>
  <Override PartName="/ppt/notesSlides/notesSlide14.xml" ContentType="application/vnd.openxmlformats-officedocument.presentationml.notesSlide+xml"/>
  <Override PartName="/ppt/tags/tag15.xml" ContentType="application/vnd.openxmlformats-officedocument.presentationml.tags+xml"/>
  <Override PartName="/ppt/notesSlides/notesSlide15.xml" ContentType="application/vnd.openxmlformats-officedocument.presentationml.notesSlide+xml"/>
  <Override PartName="/ppt/tags/tag16.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2"/>
  </p:notesMasterIdLst>
  <p:handoutMasterIdLst>
    <p:handoutMasterId r:id="rId23"/>
  </p:handoutMasterIdLst>
  <p:sldIdLst>
    <p:sldId id="280" r:id="rId2"/>
    <p:sldId id="366" r:id="rId3"/>
    <p:sldId id="380" r:id="rId4"/>
    <p:sldId id="383" r:id="rId5"/>
    <p:sldId id="384" r:id="rId6"/>
    <p:sldId id="385" r:id="rId7"/>
    <p:sldId id="386" r:id="rId8"/>
    <p:sldId id="387" r:id="rId9"/>
    <p:sldId id="388" r:id="rId10"/>
    <p:sldId id="389" r:id="rId11"/>
    <p:sldId id="390" r:id="rId12"/>
    <p:sldId id="391" r:id="rId13"/>
    <p:sldId id="392" r:id="rId14"/>
    <p:sldId id="393" r:id="rId15"/>
    <p:sldId id="394" r:id="rId16"/>
    <p:sldId id="398" r:id="rId17"/>
    <p:sldId id="395" r:id="rId18"/>
    <p:sldId id="397" r:id="rId19"/>
    <p:sldId id="399" r:id="rId20"/>
    <p:sldId id="281"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0524"/>
    <a:srgbClr val="008000"/>
    <a:srgbClr val="385D8A"/>
    <a:srgbClr val="34495E"/>
    <a:srgbClr val="FDFDFD"/>
    <a:srgbClr val="EAEAEA"/>
    <a:srgbClr val="F8F8F8"/>
    <a:srgbClr val="FF6702"/>
    <a:srgbClr val="D6B580"/>
    <a:srgbClr val="F8ED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88" autoAdjust="0"/>
    <p:restoredTop sz="94364" autoAdjust="0"/>
  </p:normalViewPr>
  <p:slideViewPr>
    <p:cSldViewPr>
      <p:cViewPr varScale="1">
        <p:scale>
          <a:sx n="108" d="100"/>
          <a:sy n="108" d="100"/>
        </p:scale>
        <p:origin x="1848" y="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67" d="100"/>
          <a:sy n="67" d="100"/>
        </p:scale>
        <p:origin x="2748" y="60"/>
      </p:cViewPr>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10F5FD1-1E71-41C1-A531-EDAAD398F8D7}" type="datetimeFigureOut">
              <a:rPr lang="en-US" smtClean="0"/>
              <a:t>11/21/2024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9418C08-2D65-44A0-8D9B-1CEE7EB87A37}" type="slidenum">
              <a:rPr lang="en-US" smtClean="0"/>
              <a:t>‹#›</a:t>
            </a:fld>
            <a:endParaRPr lang="en-US"/>
          </a:p>
        </p:txBody>
      </p:sp>
    </p:spTree>
    <p:extLst>
      <p:ext uri="{BB962C8B-B14F-4D97-AF65-F5344CB8AC3E}">
        <p14:creationId xmlns:p14="http://schemas.microsoft.com/office/powerpoint/2010/main" val="101366215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AEC9C6-1CE4-4880-838A-FB85AC35DCB4}" type="datetimeFigureOut">
              <a:rPr lang="en-US" smtClean="0"/>
              <a:pPr/>
              <a:t>11/21/2024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7A3D7D-4DD0-4519-9573-665089B66871}" type="slidenum">
              <a:rPr lang="en-US" smtClean="0"/>
              <a:pPr/>
              <a:t>‹#›</a:t>
            </a:fld>
            <a:endParaRPr lang="en-US"/>
          </a:p>
        </p:txBody>
      </p:sp>
    </p:spTree>
    <p:extLst>
      <p:ext uri="{BB962C8B-B14F-4D97-AF65-F5344CB8AC3E}">
        <p14:creationId xmlns:p14="http://schemas.microsoft.com/office/powerpoint/2010/main" val="16749366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2</a:t>
            </a:fld>
            <a:endParaRPr lang="en-US"/>
          </a:p>
        </p:txBody>
      </p:sp>
    </p:spTree>
    <p:extLst>
      <p:ext uri="{BB962C8B-B14F-4D97-AF65-F5344CB8AC3E}">
        <p14:creationId xmlns:p14="http://schemas.microsoft.com/office/powerpoint/2010/main" val="5386249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11</a:t>
            </a:fld>
            <a:endParaRPr lang="en-US"/>
          </a:p>
        </p:txBody>
      </p:sp>
    </p:spTree>
    <p:extLst>
      <p:ext uri="{BB962C8B-B14F-4D97-AF65-F5344CB8AC3E}">
        <p14:creationId xmlns:p14="http://schemas.microsoft.com/office/powerpoint/2010/main" val="2763641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12</a:t>
            </a:fld>
            <a:endParaRPr lang="en-US"/>
          </a:p>
        </p:txBody>
      </p:sp>
    </p:spTree>
    <p:extLst>
      <p:ext uri="{BB962C8B-B14F-4D97-AF65-F5344CB8AC3E}">
        <p14:creationId xmlns:p14="http://schemas.microsoft.com/office/powerpoint/2010/main" val="8580241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13</a:t>
            </a:fld>
            <a:endParaRPr lang="en-US"/>
          </a:p>
        </p:txBody>
      </p:sp>
    </p:spTree>
    <p:extLst>
      <p:ext uri="{BB962C8B-B14F-4D97-AF65-F5344CB8AC3E}">
        <p14:creationId xmlns:p14="http://schemas.microsoft.com/office/powerpoint/2010/main" val="1350932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14</a:t>
            </a:fld>
            <a:endParaRPr lang="en-US"/>
          </a:p>
        </p:txBody>
      </p:sp>
    </p:spTree>
    <p:extLst>
      <p:ext uri="{BB962C8B-B14F-4D97-AF65-F5344CB8AC3E}">
        <p14:creationId xmlns:p14="http://schemas.microsoft.com/office/powerpoint/2010/main" val="8952566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15</a:t>
            </a:fld>
            <a:endParaRPr lang="en-US"/>
          </a:p>
        </p:txBody>
      </p:sp>
    </p:spTree>
    <p:extLst>
      <p:ext uri="{BB962C8B-B14F-4D97-AF65-F5344CB8AC3E}">
        <p14:creationId xmlns:p14="http://schemas.microsoft.com/office/powerpoint/2010/main" val="23311093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16</a:t>
            </a:fld>
            <a:endParaRPr lang="en-US"/>
          </a:p>
        </p:txBody>
      </p:sp>
    </p:spTree>
    <p:extLst>
      <p:ext uri="{BB962C8B-B14F-4D97-AF65-F5344CB8AC3E}">
        <p14:creationId xmlns:p14="http://schemas.microsoft.com/office/powerpoint/2010/main" val="31746253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17</a:t>
            </a:fld>
            <a:endParaRPr lang="en-US"/>
          </a:p>
        </p:txBody>
      </p:sp>
    </p:spTree>
    <p:extLst>
      <p:ext uri="{BB962C8B-B14F-4D97-AF65-F5344CB8AC3E}">
        <p14:creationId xmlns:p14="http://schemas.microsoft.com/office/powerpoint/2010/main" val="27053100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F7A3D7D-4DD0-4519-9573-665089B66871}" type="slidenum">
              <a:rPr lang="en-US" smtClean="0"/>
              <a:pPr/>
              <a:t>18</a:t>
            </a:fld>
            <a:endParaRPr lang="en-US" dirty="0"/>
          </a:p>
        </p:txBody>
      </p:sp>
    </p:spTree>
    <p:extLst>
      <p:ext uri="{BB962C8B-B14F-4D97-AF65-F5344CB8AC3E}">
        <p14:creationId xmlns:p14="http://schemas.microsoft.com/office/powerpoint/2010/main" val="27174021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F7A3D7D-4DD0-4519-9573-665089B66871}" type="slidenum">
              <a:rPr lang="en-US" smtClean="0"/>
              <a:pPr/>
              <a:t>19</a:t>
            </a:fld>
            <a:endParaRPr lang="en-US" dirty="0"/>
          </a:p>
        </p:txBody>
      </p:sp>
    </p:spTree>
    <p:extLst>
      <p:ext uri="{BB962C8B-B14F-4D97-AF65-F5344CB8AC3E}">
        <p14:creationId xmlns:p14="http://schemas.microsoft.com/office/powerpoint/2010/main" val="32076749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3F7A3D7D-4DD0-4519-9573-665089B66871}" type="slidenum">
              <a:rPr lang="en-US" smtClean="0"/>
              <a:pPr/>
              <a:t>20</a:t>
            </a:fld>
            <a:endParaRPr lang="en-US" dirty="0"/>
          </a:p>
        </p:txBody>
      </p:sp>
    </p:spTree>
    <p:extLst>
      <p:ext uri="{BB962C8B-B14F-4D97-AF65-F5344CB8AC3E}">
        <p14:creationId xmlns:p14="http://schemas.microsoft.com/office/powerpoint/2010/main" val="3212453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3</a:t>
            </a:fld>
            <a:endParaRPr lang="en-US"/>
          </a:p>
        </p:txBody>
      </p:sp>
    </p:spTree>
    <p:extLst>
      <p:ext uri="{BB962C8B-B14F-4D97-AF65-F5344CB8AC3E}">
        <p14:creationId xmlns:p14="http://schemas.microsoft.com/office/powerpoint/2010/main" val="783653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4</a:t>
            </a:fld>
            <a:endParaRPr lang="en-US"/>
          </a:p>
        </p:txBody>
      </p:sp>
    </p:spTree>
    <p:extLst>
      <p:ext uri="{BB962C8B-B14F-4D97-AF65-F5344CB8AC3E}">
        <p14:creationId xmlns:p14="http://schemas.microsoft.com/office/powerpoint/2010/main" val="3513685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5</a:t>
            </a:fld>
            <a:endParaRPr lang="en-US"/>
          </a:p>
        </p:txBody>
      </p:sp>
    </p:spTree>
    <p:extLst>
      <p:ext uri="{BB962C8B-B14F-4D97-AF65-F5344CB8AC3E}">
        <p14:creationId xmlns:p14="http://schemas.microsoft.com/office/powerpoint/2010/main" val="1845148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6</a:t>
            </a:fld>
            <a:endParaRPr lang="en-US"/>
          </a:p>
        </p:txBody>
      </p:sp>
    </p:spTree>
    <p:extLst>
      <p:ext uri="{BB962C8B-B14F-4D97-AF65-F5344CB8AC3E}">
        <p14:creationId xmlns:p14="http://schemas.microsoft.com/office/powerpoint/2010/main" val="2457263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7</a:t>
            </a:fld>
            <a:endParaRPr lang="en-US"/>
          </a:p>
        </p:txBody>
      </p:sp>
    </p:spTree>
    <p:extLst>
      <p:ext uri="{BB962C8B-B14F-4D97-AF65-F5344CB8AC3E}">
        <p14:creationId xmlns:p14="http://schemas.microsoft.com/office/powerpoint/2010/main" val="1527373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8</a:t>
            </a:fld>
            <a:endParaRPr lang="en-US"/>
          </a:p>
        </p:txBody>
      </p:sp>
    </p:spTree>
    <p:extLst>
      <p:ext uri="{BB962C8B-B14F-4D97-AF65-F5344CB8AC3E}">
        <p14:creationId xmlns:p14="http://schemas.microsoft.com/office/powerpoint/2010/main" val="33176278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9</a:t>
            </a:fld>
            <a:endParaRPr lang="en-US"/>
          </a:p>
        </p:txBody>
      </p:sp>
    </p:spTree>
    <p:extLst>
      <p:ext uri="{BB962C8B-B14F-4D97-AF65-F5344CB8AC3E}">
        <p14:creationId xmlns:p14="http://schemas.microsoft.com/office/powerpoint/2010/main" val="33227195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3F7A3D7D-4DD0-4519-9573-665089B66871}" type="slidenum">
              <a:rPr lang="en-US" smtClean="0"/>
              <a:pPr/>
              <a:t>10</a:t>
            </a:fld>
            <a:endParaRPr lang="en-US"/>
          </a:p>
        </p:txBody>
      </p:sp>
    </p:spTree>
    <p:extLst>
      <p:ext uri="{BB962C8B-B14F-4D97-AF65-F5344CB8AC3E}">
        <p14:creationId xmlns:p14="http://schemas.microsoft.com/office/powerpoint/2010/main" val="1789443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500" y="106363"/>
            <a:ext cx="8763000" cy="808037"/>
          </a:xfrm>
        </p:spPr>
        <p:txBody>
          <a:bodyPr/>
          <a:lstStyle>
            <a:lvl1pPr algn="l">
              <a:defRPr>
                <a:latin typeface="+mj-lt"/>
                <a:ea typeface="Open Sans Semibold" panose="020B0706030804020204" pitchFamily="34" charset="0"/>
                <a:cs typeface="Open Sans Semibold" panose="020B0706030804020204" pitchFamily="34" charset="0"/>
              </a:defRPr>
            </a:lvl1pPr>
          </a:lstStyle>
          <a:p>
            <a:r>
              <a:rPr lang="en-US" dirty="0"/>
              <a:t>Click to edit Master title style</a:t>
            </a:r>
          </a:p>
        </p:txBody>
      </p:sp>
      <p:sp>
        <p:nvSpPr>
          <p:cNvPr id="3" name="Content Placeholder 2"/>
          <p:cNvSpPr>
            <a:spLocks noGrp="1"/>
          </p:cNvSpPr>
          <p:nvPr>
            <p:ph idx="1"/>
          </p:nvPr>
        </p:nvSpPr>
        <p:spPr>
          <a:xfrm>
            <a:off x="190500" y="990600"/>
            <a:ext cx="8763000" cy="5334000"/>
          </a:xfrm>
        </p:spPr>
        <p:txBody>
          <a:bodyPr>
            <a:normAutofit/>
          </a:bodyPr>
          <a:lstStyle>
            <a:lvl1pPr marL="342900" indent="-342900">
              <a:lnSpc>
                <a:spcPct val="114000"/>
              </a:lnSpc>
              <a:buClrTx/>
              <a:buFont typeface="Wingdings" panose="05000000000000000000" pitchFamily="2" charset="2"/>
              <a:buChar char="§"/>
              <a:defRPr sz="2400">
                <a:latin typeface="+mj-lt"/>
                <a:ea typeface="Times New Roman" panose="02020603050405020304" pitchFamily="18" charset="0"/>
                <a:cs typeface="Times New Roman" panose="02020603050405020304" pitchFamily="18" charset="0"/>
              </a:defRPr>
            </a:lvl1pPr>
            <a:lvl2pPr marL="742950" indent="-285750">
              <a:lnSpc>
                <a:spcPct val="114000"/>
              </a:lnSpc>
              <a:buClrTx/>
              <a:buFont typeface="Arial" panose="020B0604020202020204" pitchFamily="34" charset="0"/>
              <a:buChar char="•"/>
              <a:defRPr sz="2000">
                <a:latin typeface="+mj-lt"/>
                <a:ea typeface="Times New Roman" panose="02020603050405020304" pitchFamily="18" charset="0"/>
                <a:cs typeface="Times New Roman" panose="02020603050405020304" pitchFamily="18" charset="0"/>
              </a:defRPr>
            </a:lvl2pPr>
            <a:lvl3pPr>
              <a:lnSpc>
                <a:spcPct val="114000"/>
              </a:lnSpc>
              <a:buClrTx/>
              <a:defRPr sz="1800">
                <a:latin typeface="+mj-lt"/>
                <a:ea typeface="Times New Roman" panose="02020603050405020304" pitchFamily="18" charset="0"/>
                <a:cs typeface="Times New Roman" panose="02020603050405020304" pitchFamily="18" charset="0"/>
              </a:defRPr>
            </a:lvl3pPr>
            <a:lvl4pPr>
              <a:lnSpc>
                <a:spcPct val="114000"/>
              </a:lnSpc>
              <a:buClrTx/>
              <a:defRPr sz="1600">
                <a:latin typeface="+mj-lt"/>
                <a:ea typeface="Times New Roman" panose="02020603050405020304" pitchFamily="18" charset="0"/>
                <a:cs typeface="Times New Roman" panose="02020603050405020304" pitchFamily="18" charset="0"/>
              </a:defRPr>
            </a:lvl4pPr>
            <a:lvl5pPr>
              <a:lnSpc>
                <a:spcPct val="114000"/>
              </a:lnSpc>
              <a:buClrTx/>
              <a:defRPr sz="1600">
                <a:latin typeface="+mj-lt"/>
                <a:ea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ktangel 11"/>
          <p:cNvSpPr/>
          <p:nvPr userDrawn="1"/>
        </p:nvSpPr>
        <p:spPr>
          <a:xfrm>
            <a:off x="0" y="6477000"/>
            <a:ext cx="4572000" cy="381000"/>
          </a:xfrm>
          <a:prstGeom prst="rect">
            <a:avLst/>
          </a:prstGeom>
          <a:solidFill>
            <a:srgbClr val="34495E"/>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lgn="ctr">
              <a:defRPr/>
            </a:pPr>
            <a:r>
              <a:rPr lang="en-US" sz="1600" noProof="1" smtClean="0">
                <a:solidFill>
                  <a:srgbClr val="FFFFFF"/>
                </a:solidFill>
                <a:latin typeface="+mj-lt"/>
                <a:ea typeface="Open Sans" panose="020B0606030504020204" pitchFamily="34" charset="0"/>
                <a:cs typeface="Open Sans" panose="020B0606030504020204" pitchFamily="34" charset="0"/>
              </a:rPr>
              <a:t>Department of Computer</a:t>
            </a:r>
            <a:r>
              <a:rPr lang="en-US" sz="1600" baseline="0" noProof="1" smtClean="0">
                <a:solidFill>
                  <a:srgbClr val="FFFFFF"/>
                </a:solidFill>
                <a:latin typeface="+mj-lt"/>
                <a:ea typeface="Open Sans" panose="020B0606030504020204" pitchFamily="34" charset="0"/>
                <a:cs typeface="Open Sans" panose="020B0606030504020204" pitchFamily="34" charset="0"/>
              </a:rPr>
              <a:t> Science and Engineering</a:t>
            </a:r>
            <a:endParaRPr lang="da-DK" sz="1600" noProof="1">
              <a:solidFill>
                <a:srgbClr val="FFFFFF"/>
              </a:solidFill>
              <a:latin typeface="+mj-lt"/>
              <a:ea typeface="Open Sans" panose="020B0606030504020204" pitchFamily="34" charset="0"/>
              <a:cs typeface="Open Sans" panose="020B0606030504020204" pitchFamily="34" charset="0"/>
            </a:endParaRPr>
          </a:p>
        </p:txBody>
      </p:sp>
      <p:cxnSp>
        <p:nvCxnSpPr>
          <p:cNvPr id="6" name="Straight Connector 5"/>
          <p:cNvCxnSpPr/>
          <p:nvPr userDrawn="1"/>
        </p:nvCxnSpPr>
        <p:spPr>
          <a:xfrm>
            <a:off x="190500" y="914400"/>
            <a:ext cx="8763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 name="Rektangel 11"/>
          <p:cNvSpPr/>
          <p:nvPr userDrawn="1"/>
        </p:nvSpPr>
        <p:spPr>
          <a:xfrm>
            <a:off x="4572000" y="6477490"/>
            <a:ext cx="4572000" cy="381000"/>
          </a:xfrm>
          <a:prstGeom prst="rect">
            <a:avLst/>
          </a:prstGeom>
          <a:solidFill>
            <a:srgbClr val="34495E"/>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lgn="ctr">
              <a:defRPr/>
            </a:pPr>
            <a:r>
              <a:rPr lang="da-DK" sz="1600" noProof="1" smtClean="0">
                <a:solidFill>
                  <a:srgbClr val="FFFFFF"/>
                </a:solidFill>
                <a:latin typeface="+mj-lt"/>
                <a:ea typeface="Open Sans" panose="020B0606030504020204" pitchFamily="34" charset="0"/>
                <a:cs typeface="Open Sans" panose="020B0606030504020204" pitchFamily="34" charset="0"/>
              </a:rPr>
              <a:t>Rajalakshmi Engineering College 		</a:t>
            </a:r>
            <a:fld id="{6E8469F3-9EE8-43CF-BEDC-475B89412D1D}" type="slidenum">
              <a:rPr lang="da-DK" sz="1600" kern="1200" noProof="1" smtClean="0">
                <a:solidFill>
                  <a:srgbClr val="FFFFFF"/>
                </a:solidFill>
                <a:latin typeface="+mn-lt"/>
                <a:ea typeface="Open Sans" panose="020B0606030504020204" pitchFamily="34" charset="0"/>
                <a:cs typeface="Open Sans" panose="020B0606030504020204" pitchFamily="34" charset="0"/>
              </a:rPr>
              <a:pPr/>
              <a:t>‹#›</a:t>
            </a:fld>
            <a:endParaRPr lang="da-DK" sz="1600" noProof="1">
              <a:solidFill>
                <a:srgbClr val="FFFFFF"/>
              </a:solidFill>
              <a:latin typeface="+mj-lt"/>
              <a:ea typeface="Open Sans" panose="020B0606030504020204" pitchFamily="34" charset="0"/>
              <a:cs typeface="Open Sans" panose="020B0606030504020204" pitchFamily="34" charset="0"/>
            </a:endParaRP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A8BEFB-AE5B-48F9-BBAD-B489CDE48C8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A8BEFB-AE5B-48F9-BBAD-B489CDE48C80}"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2.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6.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8.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776" t="63278" r="776" b="-30898"/>
          <a:stretch/>
        </p:blipFill>
        <p:spPr>
          <a:xfrm>
            <a:off x="-72010" y="-2532"/>
            <a:ext cx="9216010" cy="3231811"/>
          </a:xfrm>
          <a:prstGeom prst="rect">
            <a:avLst/>
          </a:prstGeom>
        </p:spPr>
      </p:pic>
      <p:grpSp>
        <p:nvGrpSpPr>
          <p:cNvPr id="20" name="Group 19"/>
          <p:cNvGrpSpPr/>
          <p:nvPr/>
        </p:nvGrpSpPr>
        <p:grpSpPr>
          <a:xfrm>
            <a:off x="-31473" y="986564"/>
            <a:ext cx="9175473" cy="5148980"/>
            <a:chOff x="-31473" y="986564"/>
            <a:chExt cx="9175473" cy="5148980"/>
          </a:xfrm>
        </p:grpSpPr>
        <p:sp>
          <p:nvSpPr>
            <p:cNvPr id="22" name="TextBox 21"/>
            <p:cNvSpPr txBox="1"/>
            <p:nvPr/>
          </p:nvSpPr>
          <p:spPr>
            <a:xfrm>
              <a:off x="177781" y="4812105"/>
              <a:ext cx="4322209" cy="1323439"/>
            </a:xfrm>
            <a:prstGeom prst="rect">
              <a:avLst/>
            </a:prstGeom>
            <a:noFill/>
          </p:spPr>
          <p:txBody>
            <a:bodyPr wrap="square" rtlCol="0">
              <a:spAutoFit/>
            </a:bodyPr>
            <a:lstStyle/>
            <a:p>
              <a:r>
                <a:rPr lang="en-US" sz="2000" b="1" dirty="0" smtClean="0"/>
                <a:t>220701251</a:t>
              </a:r>
              <a:endParaRPr lang="en-US" sz="2000" b="1" dirty="0" smtClean="0"/>
            </a:p>
            <a:p>
              <a:r>
                <a:rPr lang="en-US" sz="2000" b="1" dirty="0" smtClean="0"/>
                <a:t>Sanjeevan Hari Sudhakar</a:t>
              </a:r>
              <a:endParaRPr lang="en-US" sz="2000" b="1" dirty="0" smtClean="0"/>
            </a:p>
            <a:p>
              <a:r>
                <a:rPr lang="en-US" sz="2000" b="1" dirty="0" smtClean="0"/>
                <a:t>Mr. </a:t>
              </a:r>
              <a:r>
                <a:rPr lang="en-US" sz="2000" b="1" dirty="0" err="1" smtClean="0"/>
                <a:t>Duraimurugan</a:t>
              </a:r>
              <a:r>
                <a:rPr lang="en-US" sz="2000" b="1" dirty="0" smtClean="0"/>
                <a:t> .N</a:t>
              </a:r>
              <a:endParaRPr lang="en-US" sz="2000" b="1" dirty="0" smtClean="0"/>
            </a:p>
            <a:p>
              <a:r>
                <a:rPr lang="en-US" sz="2000" b="1" dirty="0" smtClean="0"/>
                <a:t>Assistant Professor (SG), CSE</a:t>
              </a:r>
              <a:endParaRPr lang="en-US" sz="2000" b="1" dirty="0"/>
            </a:p>
          </p:txBody>
        </p:sp>
        <p:grpSp>
          <p:nvGrpSpPr>
            <p:cNvPr id="43" name="Group 42"/>
            <p:cNvGrpSpPr/>
            <p:nvPr/>
          </p:nvGrpSpPr>
          <p:grpSpPr>
            <a:xfrm>
              <a:off x="-31473" y="986564"/>
              <a:ext cx="9175473" cy="3628907"/>
              <a:chOff x="-31473" y="986564"/>
              <a:chExt cx="9175473" cy="3628907"/>
            </a:xfrm>
          </p:grpSpPr>
          <p:sp>
            <p:nvSpPr>
              <p:cNvPr id="45" name="Freeform 44"/>
              <p:cNvSpPr/>
              <p:nvPr/>
            </p:nvSpPr>
            <p:spPr>
              <a:xfrm>
                <a:off x="5003203" y="1761199"/>
                <a:ext cx="4140797" cy="2622445"/>
              </a:xfrm>
              <a:custGeom>
                <a:avLst/>
                <a:gdLst>
                  <a:gd name="connsiteX0" fmla="*/ 1 w 4140797"/>
                  <a:gd name="connsiteY0" fmla="*/ 0 h 2622445"/>
                  <a:gd name="connsiteX1" fmla="*/ 4140797 w 4140797"/>
                  <a:gd name="connsiteY1" fmla="*/ 0 h 2622445"/>
                  <a:gd name="connsiteX2" fmla="*/ 4140797 w 4140797"/>
                  <a:gd name="connsiteY2" fmla="*/ 2622445 h 2622445"/>
                  <a:gd name="connsiteX3" fmla="*/ 0 w 4140797"/>
                  <a:gd name="connsiteY3" fmla="*/ 2622445 h 2622445"/>
                  <a:gd name="connsiteX4" fmla="*/ 1311223 w 4140797"/>
                  <a:gd name="connsiteY4" fmla="*/ 1311222 h 2622445"/>
                  <a:gd name="connsiteX5" fmla="*/ 1 w 4140797"/>
                  <a:gd name="connsiteY5" fmla="*/ 0 h 2622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0797" h="2622445">
                    <a:moveTo>
                      <a:pt x="1" y="0"/>
                    </a:moveTo>
                    <a:lnTo>
                      <a:pt x="4140797" y="0"/>
                    </a:lnTo>
                    <a:lnTo>
                      <a:pt x="4140797" y="2622445"/>
                    </a:lnTo>
                    <a:lnTo>
                      <a:pt x="0" y="2622445"/>
                    </a:lnTo>
                    <a:lnTo>
                      <a:pt x="1311223" y="1311222"/>
                    </a:lnTo>
                    <a:lnTo>
                      <a:pt x="1" y="0"/>
                    </a:lnTo>
                    <a:close/>
                  </a:path>
                </a:pathLst>
              </a:custGeom>
              <a:solidFill>
                <a:srgbClr val="00AA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Pentagon 45"/>
              <p:cNvSpPr/>
              <p:nvPr/>
            </p:nvSpPr>
            <p:spPr>
              <a:xfrm>
                <a:off x="0" y="1529371"/>
                <a:ext cx="5743977" cy="3086100"/>
              </a:xfrm>
              <a:prstGeom prst="homePlate">
                <a:avLst/>
              </a:prstGeom>
              <a:solidFill>
                <a:srgbClr val="59595B"/>
              </a:solidFill>
              <a:ln>
                <a:solidFill>
                  <a:srgbClr val="59595B"/>
                </a:solidFill>
              </a:ln>
              <a:effectLst>
                <a:outerShdw blurRad="50800" dist="381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7" name="Group 46"/>
              <p:cNvGrpSpPr/>
              <p:nvPr/>
            </p:nvGrpSpPr>
            <p:grpSpPr>
              <a:xfrm>
                <a:off x="-14748" y="986564"/>
                <a:ext cx="4014973" cy="1075928"/>
                <a:chOff x="-19391" y="1011603"/>
                <a:chExt cx="5278947" cy="1075928"/>
              </a:xfrm>
            </p:grpSpPr>
            <p:sp>
              <p:nvSpPr>
                <p:cNvPr id="51" name="Pentagon 50"/>
                <p:cNvSpPr/>
                <p:nvPr/>
              </p:nvSpPr>
              <p:spPr>
                <a:xfrm>
                  <a:off x="-19391" y="1011603"/>
                  <a:ext cx="5278947" cy="1075928"/>
                </a:xfrm>
                <a:prstGeom prst="homePlate">
                  <a:avLst/>
                </a:prstGeom>
                <a:solidFill>
                  <a:srgbClr val="00AAAD"/>
                </a:solidFill>
                <a:ln>
                  <a:noFill/>
                </a:ln>
                <a:effectLst>
                  <a:outerShdw blurRad="50800" dist="381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2" name="TextBox 51"/>
                <p:cNvSpPr txBox="1"/>
                <p:nvPr/>
              </p:nvSpPr>
              <p:spPr>
                <a:xfrm>
                  <a:off x="237041" y="1195624"/>
                  <a:ext cx="4181886" cy="707886"/>
                </a:xfrm>
                <a:prstGeom prst="rect">
                  <a:avLst/>
                </a:prstGeom>
                <a:noFill/>
              </p:spPr>
              <p:txBody>
                <a:bodyPr wrap="square" rtlCol="0" anchor="ctr">
                  <a:spAutoFit/>
                </a:bodyPr>
                <a:lstStyle/>
                <a:p>
                  <a:pPr algn="ctr"/>
                  <a:r>
                    <a:rPr lang="en-US" sz="2000" b="1" dirty="0" smtClean="0">
                      <a:solidFill>
                        <a:schemeClr val="bg1"/>
                      </a:solidFill>
                      <a:ea typeface="Open Sans Light" panose="020B0306030504020204" pitchFamily="34" charset="0"/>
                      <a:cs typeface="Open Sans Light" panose="020B0306030504020204" pitchFamily="34" charset="0"/>
                    </a:rPr>
                    <a:t>Introduction to </a:t>
                  </a:r>
                </a:p>
                <a:p>
                  <a:pPr algn="ctr"/>
                  <a:r>
                    <a:rPr lang="en-US" sz="2000" b="1" dirty="0" smtClean="0">
                      <a:solidFill>
                        <a:schemeClr val="bg1"/>
                      </a:solidFill>
                      <a:ea typeface="Open Sans Light" panose="020B0306030504020204" pitchFamily="34" charset="0"/>
                      <a:cs typeface="Open Sans Light" panose="020B0306030504020204" pitchFamily="34" charset="0"/>
                    </a:rPr>
                    <a:t>Robotic Process Automation </a:t>
                  </a:r>
                  <a:endParaRPr lang="en-US" sz="2000" b="1" dirty="0">
                    <a:solidFill>
                      <a:schemeClr val="bg1"/>
                    </a:solidFill>
                    <a:ea typeface="Open Sans Light" panose="020B0306030504020204" pitchFamily="34" charset="0"/>
                    <a:cs typeface="Open Sans Light" panose="020B0306030504020204" pitchFamily="34" charset="0"/>
                  </a:endParaRPr>
                </a:p>
              </p:txBody>
            </p:sp>
          </p:grpSp>
          <p:sp>
            <p:nvSpPr>
              <p:cNvPr id="48" name="TextBox 47"/>
              <p:cNvSpPr txBox="1"/>
              <p:nvPr/>
            </p:nvSpPr>
            <p:spPr>
              <a:xfrm>
                <a:off x="-31473" y="2062492"/>
                <a:ext cx="5251545" cy="2308324"/>
              </a:xfrm>
              <a:prstGeom prst="rect">
                <a:avLst/>
              </a:prstGeom>
              <a:noFill/>
            </p:spPr>
            <p:txBody>
              <a:bodyPr wrap="square" rtlCol="0">
                <a:spAutoFit/>
              </a:bodyPr>
              <a:lstStyle/>
              <a:p>
                <a:r>
                  <a:rPr lang="en-US" sz="4800" b="1" dirty="0">
                    <a:solidFill>
                      <a:schemeClr val="bg1"/>
                    </a:solidFill>
                    <a:ea typeface="Open Sans Bold" panose="020B0806030504020204" pitchFamily="34" charset="0"/>
                    <a:cs typeface="Open Sans Bold" panose="020B0806030504020204" pitchFamily="34" charset="0"/>
                  </a:rPr>
                  <a:t>ERP ATTENDANCE MONITORING AUTOMATION</a:t>
                </a:r>
                <a:endParaRPr lang="en-US" sz="4800" b="1" dirty="0" smtClean="0">
                  <a:solidFill>
                    <a:schemeClr val="bg1"/>
                  </a:solidFill>
                  <a:ea typeface="Open Sans Bold" panose="020B0806030504020204" pitchFamily="34" charset="0"/>
                  <a:cs typeface="Open Sans Bold" panose="020B0806030504020204" pitchFamily="34" charset="0"/>
                </a:endParaRPr>
              </a:p>
            </p:txBody>
          </p:sp>
          <p:sp>
            <p:nvSpPr>
              <p:cNvPr id="50" name="Freeform 49"/>
              <p:cNvSpPr/>
              <p:nvPr/>
            </p:nvSpPr>
            <p:spPr>
              <a:xfrm>
                <a:off x="4652237" y="1529372"/>
                <a:ext cx="1672363" cy="3086099"/>
              </a:xfrm>
              <a:custGeom>
                <a:avLst/>
                <a:gdLst>
                  <a:gd name="connsiteX0" fmla="*/ 0 w 1672363"/>
                  <a:gd name="connsiteY0" fmla="*/ 0 h 3086099"/>
                  <a:gd name="connsiteX1" fmla="*/ 129314 w 1672363"/>
                  <a:gd name="connsiteY1" fmla="*/ 0 h 3086099"/>
                  <a:gd name="connsiteX2" fmla="*/ 1672363 w 1672363"/>
                  <a:gd name="connsiteY2" fmla="*/ 1543050 h 3086099"/>
                  <a:gd name="connsiteX3" fmla="*/ 129314 w 1672363"/>
                  <a:gd name="connsiteY3" fmla="*/ 3086099 h 3086099"/>
                  <a:gd name="connsiteX4" fmla="*/ 0 w 1672363"/>
                  <a:gd name="connsiteY4" fmla="*/ 3086099 h 3086099"/>
                  <a:gd name="connsiteX5" fmla="*/ 1543049 w 1672363"/>
                  <a:gd name="connsiteY5" fmla="*/ 1543050 h 3086099"/>
                  <a:gd name="connsiteX6" fmla="*/ 0 w 1672363"/>
                  <a:gd name="connsiteY6" fmla="*/ 0 h 3086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2363" h="3086099">
                    <a:moveTo>
                      <a:pt x="0" y="0"/>
                    </a:moveTo>
                    <a:lnTo>
                      <a:pt x="129314" y="0"/>
                    </a:lnTo>
                    <a:lnTo>
                      <a:pt x="1672363" y="1543050"/>
                    </a:lnTo>
                    <a:lnTo>
                      <a:pt x="129314" y="3086099"/>
                    </a:lnTo>
                    <a:lnTo>
                      <a:pt x="0" y="3086099"/>
                    </a:lnTo>
                    <a:lnTo>
                      <a:pt x="1543049" y="1543050"/>
                    </a:lnTo>
                    <a:lnTo>
                      <a:pt x="0" y="0"/>
                    </a:lnTo>
                    <a:close/>
                  </a:path>
                </a:pathLst>
              </a:custGeom>
              <a:solidFill>
                <a:srgbClr val="A1A6A9"/>
              </a:solidFill>
              <a:ln>
                <a:noFill/>
              </a:ln>
              <a:effectLst>
                <a:outerShdw blurRad="50800" dist="381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28284" y="4441459"/>
            <a:ext cx="1813542" cy="1541511"/>
          </a:xfrm>
          <a:prstGeom prst="rect">
            <a:avLst/>
          </a:prstGeom>
        </p:spPr>
      </p:pic>
    </p:spTree>
    <p:extLst>
      <p:ext uri="{BB962C8B-B14F-4D97-AF65-F5344CB8AC3E}">
        <p14:creationId xmlns:p14="http://schemas.microsoft.com/office/powerpoint/2010/main" val="9298666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Table Design</a:t>
            </a:r>
            <a:endParaRPr lang="en-IN" dirty="0">
              <a:latin typeface="+mj-lt"/>
            </a:endParaRPr>
          </a:p>
        </p:txBody>
      </p:sp>
      <p:pic>
        <p:nvPicPr>
          <p:cNvPr id="4098" name="Picture 2" descr="PlantUML diagra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1448780"/>
            <a:ext cx="8113228" cy="450050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6391693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Process Design</a:t>
            </a:r>
            <a:endParaRPr lang="en-IN" dirty="0">
              <a:latin typeface="+mj-lt"/>
            </a:endParaRPr>
          </a:p>
        </p:txBody>
      </p:sp>
      <p:sp>
        <p:nvSpPr>
          <p:cNvPr id="3" name="Content Placeholder 2"/>
          <p:cNvSpPr>
            <a:spLocks noGrp="1"/>
          </p:cNvSpPr>
          <p:nvPr>
            <p:ph idx="1"/>
          </p:nvPr>
        </p:nvSpPr>
        <p:spPr/>
        <p:txBody>
          <a:bodyPr>
            <a:normAutofit fontScale="70000" lnSpcReduction="20000"/>
          </a:bodyPr>
          <a:lstStyle/>
          <a:p>
            <a:r>
              <a:rPr lang="en-US" b="1" dirty="0"/>
              <a:t>Main Process:</a:t>
            </a:r>
          </a:p>
          <a:p>
            <a:pPr lvl="1"/>
            <a:r>
              <a:rPr lang="en-US" b="1" dirty="0" smtClean="0"/>
              <a:t>Login </a:t>
            </a:r>
            <a:r>
              <a:rPr lang="en-US" b="1" dirty="0"/>
              <a:t>to ERP Portal</a:t>
            </a:r>
            <a:endParaRPr lang="en-US" dirty="0"/>
          </a:p>
          <a:p>
            <a:pPr lvl="2"/>
            <a:r>
              <a:rPr lang="en-US" dirty="0"/>
              <a:t>The bot logs into the ERP portal using provided credentials.</a:t>
            </a:r>
          </a:p>
          <a:p>
            <a:pPr lvl="1"/>
            <a:r>
              <a:rPr lang="en-US" b="1" dirty="0"/>
              <a:t>Extract Attendance Data</a:t>
            </a:r>
            <a:endParaRPr lang="en-US" dirty="0"/>
          </a:p>
          <a:p>
            <a:pPr lvl="2"/>
            <a:r>
              <a:rPr lang="en-US" dirty="0"/>
              <a:t>Retrieve attendance data for each student (subject, classes attended, total classes, percentage).</a:t>
            </a:r>
          </a:p>
          <a:p>
            <a:pPr lvl="1"/>
            <a:r>
              <a:rPr lang="en-US" b="1" dirty="0"/>
              <a:t>Generate Report</a:t>
            </a:r>
            <a:endParaRPr lang="en-US" dirty="0"/>
          </a:p>
          <a:p>
            <a:pPr lvl="2"/>
            <a:r>
              <a:rPr lang="en-US" dirty="0"/>
              <a:t>Organize the extracted data into a structured Excel report.</a:t>
            </a:r>
          </a:p>
          <a:p>
            <a:pPr lvl="1"/>
            <a:r>
              <a:rPr lang="en-US" b="1" dirty="0"/>
              <a:t>Send Report via Email</a:t>
            </a:r>
            <a:endParaRPr lang="en-US" dirty="0"/>
          </a:p>
          <a:p>
            <a:pPr lvl="2"/>
            <a:r>
              <a:rPr lang="en-US" dirty="0"/>
              <a:t>The system automatically sends the report to the student’s email with the attached Excel file</a:t>
            </a:r>
            <a:r>
              <a:rPr lang="en-US" dirty="0" smtClean="0"/>
              <a:t>.</a:t>
            </a:r>
          </a:p>
          <a:p>
            <a:pPr lvl="1"/>
            <a:endParaRPr lang="en-US" dirty="0" smtClean="0"/>
          </a:p>
          <a:p>
            <a:r>
              <a:rPr lang="en-US" b="1" dirty="0"/>
              <a:t>Sub-Processes:</a:t>
            </a:r>
          </a:p>
          <a:p>
            <a:pPr lvl="1"/>
            <a:r>
              <a:rPr lang="en-US" b="1" dirty="0" smtClean="0"/>
              <a:t>Sub-Process </a:t>
            </a:r>
            <a:r>
              <a:rPr lang="en-US" b="1" dirty="0"/>
              <a:t>1: Validate Login Credentials</a:t>
            </a:r>
            <a:endParaRPr lang="en-US" dirty="0"/>
          </a:p>
          <a:p>
            <a:pPr lvl="2"/>
            <a:r>
              <a:rPr lang="en-US" dirty="0"/>
              <a:t>Verify the correctness of the username and password before logging in.</a:t>
            </a:r>
          </a:p>
          <a:p>
            <a:pPr lvl="1"/>
            <a:r>
              <a:rPr lang="en-US" b="1" dirty="0"/>
              <a:t>Sub-Process 2: Extract Attendance Data</a:t>
            </a:r>
            <a:endParaRPr lang="en-US" dirty="0"/>
          </a:p>
          <a:p>
            <a:pPr lvl="2"/>
            <a:r>
              <a:rPr lang="en-US" dirty="0"/>
              <a:t>Navigate to the attendance section of the ERP portal.</a:t>
            </a:r>
          </a:p>
          <a:p>
            <a:pPr lvl="2"/>
            <a:r>
              <a:rPr lang="en-US" dirty="0"/>
              <a:t>Retrieve data such as subjects, classes attended, and total classes for each student.</a:t>
            </a:r>
          </a:p>
          <a:p>
            <a:pPr lvl="1"/>
            <a:r>
              <a:rPr lang="en-US" b="1" dirty="0"/>
              <a:t>Sub-Process 3: Format Attendance Report</a:t>
            </a:r>
            <a:endParaRPr lang="en-US" dirty="0"/>
          </a:p>
          <a:p>
            <a:pPr lvl="2"/>
            <a:r>
              <a:rPr lang="en-US" dirty="0"/>
              <a:t>Format the data into a structured Excel sheet, including headings and thresholds for attendance percentages.</a:t>
            </a:r>
          </a:p>
          <a:p>
            <a:pPr lvl="1"/>
            <a:r>
              <a:rPr lang="en-US" b="1" dirty="0"/>
              <a:t>Sub-Process 4: Send Email Notification</a:t>
            </a:r>
            <a:endParaRPr lang="en-US" dirty="0"/>
          </a:p>
          <a:p>
            <a:pPr lvl="2"/>
            <a:r>
              <a:rPr lang="en-US" dirty="0"/>
              <a:t>Automatically draft and send an email to the student with a personalized message and attached report</a:t>
            </a:r>
            <a:r>
              <a:rPr lang="en-US" dirty="0" smtClean="0"/>
              <a:t>.</a:t>
            </a:r>
            <a:endParaRPr lang="en-US" dirty="0"/>
          </a:p>
        </p:txBody>
      </p:sp>
    </p:spTree>
    <p:custDataLst>
      <p:tags r:id="rId1"/>
    </p:custDataLst>
    <p:extLst>
      <p:ext uri="{BB962C8B-B14F-4D97-AF65-F5344CB8AC3E}">
        <p14:creationId xmlns:p14="http://schemas.microsoft.com/office/powerpoint/2010/main" val="30234279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Implementation</a:t>
            </a:r>
            <a:endParaRPr lang="en-IN" dirty="0">
              <a:latin typeface="+mj-lt"/>
            </a:endParaRPr>
          </a:p>
        </p:txBody>
      </p:sp>
      <p:sp>
        <p:nvSpPr>
          <p:cNvPr id="3" name="Content Placeholder 2"/>
          <p:cNvSpPr>
            <a:spLocks noGrp="1"/>
          </p:cNvSpPr>
          <p:nvPr>
            <p:ph idx="1"/>
          </p:nvPr>
        </p:nvSpPr>
        <p:spPr>
          <a:xfrm>
            <a:off x="190500" y="990600"/>
            <a:ext cx="4972619" cy="5334000"/>
          </a:xfrm>
        </p:spPr>
        <p:txBody>
          <a:bodyPr>
            <a:normAutofit fontScale="92500" lnSpcReduction="20000"/>
          </a:bodyPr>
          <a:lstStyle/>
          <a:p>
            <a:r>
              <a:rPr lang="en-IN" b="1" dirty="0"/>
              <a:t>Module 1: Login and Data Extraction</a:t>
            </a:r>
          </a:p>
          <a:p>
            <a:pPr lvl="1"/>
            <a:r>
              <a:rPr lang="en-IN" dirty="0" smtClean="0"/>
              <a:t>Automates </a:t>
            </a:r>
            <a:r>
              <a:rPr lang="en-IN" dirty="0"/>
              <a:t>login to ERP portal with </a:t>
            </a:r>
            <a:r>
              <a:rPr lang="en-IN" b="1" dirty="0"/>
              <a:t>Type Into</a:t>
            </a:r>
            <a:r>
              <a:rPr lang="en-IN" dirty="0"/>
              <a:t> and </a:t>
            </a:r>
            <a:r>
              <a:rPr lang="en-IN" b="1" dirty="0"/>
              <a:t>Click</a:t>
            </a:r>
            <a:r>
              <a:rPr lang="en-IN" dirty="0"/>
              <a:t> activities.</a:t>
            </a:r>
          </a:p>
          <a:p>
            <a:pPr lvl="1"/>
            <a:r>
              <a:rPr lang="en-IN" dirty="0"/>
              <a:t>Extracts attendance data (Subject, Classes Attended, Attendance Percentage) using </a:t>
            </a:r>
            <a:r>
              <a:rPr lang="en-IN" b="1" dirty="0"/>
              <a:t>Data Scraping</a:t>
            </a:r>
            <a:r>
              <a:rPr lang="en-IN" dirty="0"/>
              <a:t>.</a:t>
            </a:r>
          </a:p>
          <a:p>
            <a:pPr lvl="1"/>
            <a:r>
              <a:rPr lang="en-IN" dirty="0"/>
              <a:t>Stores the data in a </a:t>
            </a:r>
            <a:r>
              <a:rPr lang="en-IN" b="1" dirty="0" err="1"/>
              <a:t>DataTable</a:t>
            </a:r>
            <a:r>
              <a:rPr lang="en-IN" dirty="0"/>
              <a:t> for reporting</a:t>
            </a:r>
            <a:r>
              <a:rPr lang="en-IN" dirty="0" smtClean="0"/>
              <a:t>.</a:t>
            </a:r>
          </a:p>
          <a:p>
            <a:r>
              <a:rPr lang="en-US" b="1" dirty="0"/>
              <a:t>Module 2: Report Generation and Email Communication</a:t>
            </a:r>
          </a:p>
          <a:p>
            <a:pPr lvl="1"/>
            <a:r>
              <a:rPr lang="en-US" dirty="0" smtClean="0"/>
              <a:t>Formats </a:t>
            </a:r>
            <a:r>
              <a:rPr lang="en-US" dirty="0"/>
              <a:t>attendance data into an </a:t>
            </a:r>
            <a:r>
              <a:rPr lang="en-US" b="1" dirty="0"/>
              <a:t>Excel report</a:t>
            </a:r>
            <a:r>
              <a:rPr lang="en-US" dirty="0"/>
              <a:t>.</a:t>
            </a:r>
          </a:p>
          <a:p>
            <a:pPr lvl="1"/>
            <a:r>
              <a:rPr lang="en-US" dirty="0"/>
              <a:t>Highlights subjects below 75% or 80% attendance.</a:t>
            </a:r>
          </a:p>
          <a:p>
            <a:pPr lvl="1"/>
            <a:r>
              <a:rPr lang="en-US" dirty="0"/>
              <a:t>Sends the report to students via email using </a:t>
            </a:r>
            <a:r>
              <a:rPr lang="en-US" b="1" dirty="0"/>
              <a:t>Send SMTP Mail</a:t>
            </a:r>
            <a:r>
              <a:rPr lang="en-US" dirty="0"/>
              <a:t>.</a:t>
            </a:r>
          </a:p>
          <a:p>
            <a:pPr lvl="1"/>
            <a:endParaRPr lang="en-IN" dirty="0"/>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78098" t="8795" r="1351" b="37115"/>
          <a:stretch/>
        </p:blipFill>
        <p:spPr>
          <a:xfrm>
            <a:off x="5001692" y="990600"/>
            <a:ext cx="1656184" cy="2342894"/>
          </a:xfrm>
          <a:prstGeom prst="rect">
            <a:avLst/>
          </a:prstGeom>
        </p:spPr>
      </p:pic>
      <p:pic>
        <p:nvPicPr>
          <p:cNvPr id="5" name="Picture 4"/>
          <p:cNvPicPr>
            <a:picLocks noChangeAspect="1"/>
          </p:cNvPicPr>
          <p:nvPr/>
        </p:nvPicPr>
        <p:blipFill rotWithShape="1">
          <a:blip r:embed="rId5">
            <a:extLst>
              <a:ext uri="{28A0092B-C50C-407E-A947-70E740481C1C}">
                <a14:useLocalDpi xmlns:a14="http://schemas.microsoft.com/office/drawing/2010/main" val="0"/>
              </a:ext>
            </a:extLst>
          </a:blip>
          <a:srcRect l="783" t="19965" r="74411" b="56593"/>
          <a:stretch/>
        </p:blipFill>
        <p:spPr>
          <a:xfrm>
            <a:off x="6850875" y="1620657"/>
            <a:ext cx="2102625" cy="106800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87368" y="4038029"/>
            <a:ext cx="1754256" cy="1715616"/>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00382" y="3465837"/>
            <a:ext cx="2643618" cy="2860000"/>
          </a:xfrm>
          <a:prstGeom prst="rect">
            <a:avLst/>
          </a:prstGeom>
        </p:spPr>
      </p:pic>
    </p:spTree>
    <p:custDataLst>
      <p:tags r:id="rId1"/>
    </p:custDataLst>
    <p:extLst>
      <p:ext uri="{BB962C8B-B14F-4D97-AF65-F5344CB8AC3E}">
        <p14:creationId xmlns:p14="http://schemas.microsoft.com/office/powerpoint/2010/main" val="17694729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Testing</a:t>
            </a:r>
            <a:endParaRPr lang="en-IN" dirty="0">
              <a:latin typeface="+mj-lt"/>
            </a:endParaRPr>
          </a:p>
        </p:txBody>
      </p:sp>
      <p:sp>
        <p:nvSpPr>
          <p:cNvPr id="3" name="Content Placeholder 2"/>
          <p:cNvSpPr>
            <a:spLocks noGrp="1"/>
          </p:cNvSpPr>
          <p:nvPr>
            <p:ph idx="1"/>
          </p:nvPr>
        </p:nvSpPr>
        <p:spPr/>
        <p:txBody>
          <a:bodyPr>
            <a:normAutofit/>
          </a:bodyPr>
          <a:lstStyle/>
          <a:p>
            <a:r>
              <a:rPr lang="en-US" sz="1600" dirty="0"/>
              <a:t>The </a:t>
            </a:r>
            <a:r>
              <a:rPr lang="en-US" sz="1600" b="1" dirty="0"/>
              <a:t>Testing</a:t>
            </a:r>
            <a:r>
              <a:rPr lang="en-US" sz="1600" dirty="0"/>
              <a:t> phase ensures that all components of the </a:t>
            </a:r>
            <a:r>
              <a:rPr lang="en-US" sz="1600" b="1" dirty="0"/>
              <a:t>Automated Attendance Management System</a:t>
            </a:r>
            <a:r>
              <a:rPr lang="en-US" sz="1600" dirty="0"/>
              <a:t> function correctly. It includes verifying the </a:t>
            </a:r>
            <a:r>
              <a:rPr lang="en-US" sz="1600" b="1" dirty="0"/>
              <a:t>login</a:t>
            </a:r>
            <a:r>
              <a:rPr lang="en-US" sz="1600" dirty="0"/>
              <a:t> process, extracting </a:t>
            </a:r>
            <a:r>
              <a:rPr lang="en-US" sz="1600" b="1" dirty="0"/>
              <a:t>attendance data</a:t>
            </a:r>
            <a:r>
              <a:rPr lang="en-US" sz="1600" dirty="0"/>
              <a:t> accurately from the ERP portal, and ensuring the </a:t>
            </a:r>
            <a:r>
              <a:rPr lang="en-US" sz="1600" b="1" dirty="0"/>
              <a:t>Excel report</a:t>
            </a:r>
            <a:r>
              <a:rPr lang="en-US" sz="1600" dirty="0"/>
              <a:t> is correctly generated. The system is also tested for its ability to </a:t>
            </a:r>
            <a:r>
              <a:rPr lang="en-US" sz="1600" b="1" dirty="0"/>
              <a:t>send emails</a:t>
            </a:r>
            <a:r>
              <a:rPr lang="en-US" sz="1600" dirty="0"/>
              <a:t> with the generated report attached. Testing involves both </a:t>
            </a:r>
            <a:r>
              <a:rPr lang="en-US" sz="1600" b="1" dirty="0"/>
              <a:t>manual testing</a:t>
            </a:r>
            <a:r>
              <a:rPr lang="en-US" sz="1600" dirty="0"/>
              <a:t> to simulate user interactions and </a:t>
            </a:r>
            <a:r>
              <a:rPr lang="en-US" sz="1600" b="1" dirty="0"/>
              <a:t>automated tests</a:t>
            </a:r>
            <a:r>
              <a:rPr lang="en-US" sz="1600" dirty="0"/>
              <a:t> to validate the complete workflow, ensuring no errors and confirming that students receive their reports accurately and on time.</a:t>
            </a:r>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3838" y="3068960"/>
            <a:ext cx="4319972" cy="2330275"/>
          </a:xfrm>
          <a:prstGeom prst="rect">
            <a:avLst/>
          </a:prstGeom>
        </p:spPr>
      </p:pic>
      <p:pic>
        <p:nvPicPr>
          <p:cNvPr id="7" name="Picture 6"/>
          <p:cNvPicPr>
            <a:picLocks noChangeAspect="1"/>
          </p:cNvPicPr>
          <p:nvPr/>
        </p:nvPicPr>
        <p:blipFill>
          <a:blip r:embed="rId5"/>
          <a:stretch>
            <a:fillRect/>
          </a:stretch>
        </p:blipFill>
        <p:spPr>
          <a:xfrm>
            <a:off x="4823520" y="3427126"/>
            <a:ext cx="4229690" cy="1838582"/>
          </a:xfrm>
          <a:prstGeom prst="rect">
            <a:avLst/>
          </a:prstGeom>
        </p:spPr>
      </p:pic>
    </p:spTree>
    <p:custDataLst>
      <p:tags r:id="rId1"/>
    </p:custDataLst>
    <p:extLst>
      <p:ext uri="{BB962C8B-B14F-4D97-AF65-F5344CB8AC3E}">
        <p14:creationId xmlns:p14="http://schemas.microsoft.com/office/powerpoint/2010/main" val="19213275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Conclusions</a:t>
            </a:r>
            <a:endParaRPr lang="en-IN" dirty="0">
              <a:latin typeface="+mj-lt"/>
            </a:endParaRPr>
          </a:p>
        </p:txBody>
      </p:sp>
      <p:sp>
        <p:nvSpPr>
          <p:cNvPr id="3" name="Content Placeholder 2"/>
          <p:cNvSpPr>
            <a:spLocks noGrp="1"/>
          </p:cNvSpPr>
          <p:nvPr>
            <p:ph idx="1"/>
          </p:nvPr>
        </p:nvSpPr>
        <p:spPr/>
        <p:txBody>
          <a:bodyPr>
            <a:normAutofit lnSpcReduction="10000"/>
          </a:bodyPr>
          <a:lstStyle/>
          <a:p>
            <a:r>
              <a:rPr lang="en-US" dirty="0"/>
              <a:t>The </a:t>
            </a:r>
            <a:r>
              <a:rPr lang="en-US" b="1" dirty="0"/>
              <a:t>Automated Attendance Management System</a:t>
            </a:r>
            <a:r>
              <a:rPr lang="en-US" dirty="0"/>
              <a:t> successfully streamlines the traditionally manual tasks of attendance tracking, report generation, and communication with students. By leveraging </a:t>
            </a:r>
            <a:r>
              <a:rPr lang="en-US" b="1" dirty="0"/>
              <a:t>Robotic Process Automation (RPA)</a:t>
            </a:r>
            <a:r>
              <a:rPr lang="en-US" dirty="0"/>
              <a:t> with </a:t>
            </a:r>
            <a:r>
              <a:rPr lang="en-US" b="1" dirty="0" err="1"/>
              <a:t>UiPath</a:t>
            </a:r>
            <a:r>
              <a:rPr lang="en-US" dirty="0"/>
              <a:t>, the system ensures greater </a:t>
            </a:r>
            <a:r>
              <a:rPr lang="en-US" b="1" dirty="0"/>
              <a:t>efficiency</a:t>
            </a:r>
            <a:r>
              <a:rPr lang="en-US" dirty="0"/>
              <a:t>, </a:t>
            </a:r>
            <a:r>
              <a:rPr lang="en-US" b="1" dirty="0"/>
              <a:t>accuracy</a:t>
            </a:r>
            <a:r>
              <a:rPr lang="en-US" dirty="0"/>
              <a:t>, and </a:t>
            </a:r>
            <a:r>
              <a:rPr lang="en-US" b="1" dirty="0"/>
              <a:t>timeliness</a:t>
            </a:r>
            <a:r>
              <a:rPr lang="en-US" dirty="0"/>
              <a:t> in handling attendance data. The automation of data extraction, report formatting, and email distribution reduces administrative workload, minimizes human error, and ensures that students receive real-time feedback on their attendance status. Overall, this system enhances operational productivity in educational institutions while providing students with accurate and timely attendance reports, making it an invaluable tool for modern educational administration.</a:t>
            </a:r>
          </a:p>
        </p:txBody>
      </p:sp>
    </p:spTree>
    <p:custDataLst>
      <p:tags r:id="rId1"/>
    </p:custDataLst>
    <p:extLst>
      <p:ext uri="{BB962C8B-B14F-4D97-AF65-F5344CB8AC3E}">
        <p14:creationId xmlns:p14="http://schemas.microsoft.com/office/powerpoint/2010/main" val="7153749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Future Enhancement</a:t>
            </a:r>
            <a:endParaRPr lang="en-IN" dirty="0">
              <a:latin typeface="+mj-lt"/>
            </a:endParaRPr>
          </a:p>
        </p:txBody>
      </p:sp>
      <p:sp>
        <p:nvSpPr>
          <p:cNvPr id="3" name="Content Placeholder 2"/>
          <p:cNvSpPr>
            <a:spLocks noGrp="1"/>
          </p:cNvSpPr>
          <p:nvPr>
            <p:ph idx="1"/>
          </p:nvPr>
        </p:nvSpPr>
        <p:spPr/>
        <p:txBody>
          <a:bodyPr>
            <a:normAutofit fontScale="92500" lnSpcReduction="10000"/>
          </a:bodyPr>
          <a:lstStyle/>
          <a:p>
            <a:r>
              <a:rPr lang="en-US" b="1" dirty="0"/>
              <a:t>Integration with Learning Management Systems (LMS</a:t>
            </a:r>
            <a:r>
              <a:rPr lang="en-US" b="1" dirty="0" smtClean="0"/>
              <a:t>): </a:t>
            </a:r>
            <a:r>
              <a:rPr lang="en-US" dirty="0" smtClean="0"/>
              <a:t>The system can be further enhanced by integrating with LMS platforms (e.g., Moodle, Blackboard) to automate the extraction of attendance data directly from class activities, online lectures, and assignments. This will allow the system to provide a comprehensive view of student engagement, not only based on physical attendance but also participation in online activities.</a:t>
            </a:r>
          </a:p>
          <a:p>
            <a:r>
              <a:rPr lang="en-US" b="1" dirty="0" smtClean="0"/>
              <a:t>Real-time </a:t>
            </a:r>
            <a:r>
              <a:rPr lang="en-US" b="1" dirty="0"/>
              <a:t>Notifications for Students and Faculty</a:t>
            </a:r>
            <a:r>
              <a:rPr lang="en-US" b="1" dirty="0" smtClean="0"/>
              <a:t>: </a:t>
            </a:r>
            <a:r>
              <a:rPr lang="en-US" dirty="0" smtClean="0"/>
              <a:t>An </a:t>
            </a:r>
            <a:r>
              <a:rPr lang="en-US" dirty="0"/>
              <a:t>enhancement could include real-time notifications for both students and faculty regarding attendance updates. For instance, students can be alerted if their attendance falls below a certain threshold, or faculty members can receive notifications about students' attendance patterns. This would enable timely interventions and improve overall student engagement and attendance management.</a:t>
            </a:r>
            <a:endParaRPr lang="en-US" dirty="0"/>
          </a:p>
        </p:txBody>
      </p:sp>
    </p:spTree>
    <p:custDataLst>
      <p:tags r:id="rId1"/>
    </p:custDataLst>
    <p:extLst>
      <p:ext uri="{BB962C8B-B14F-4D97-AF65-F5344CB8AC3E}">
        <p14:creationId xmlns:p14="http://schemas.microsoft.com/office/powerpoint/2010/main" val="21108532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IEEE Paper</a:t>
            </a:r>
            <a:endParaRPr lang="en-IN" dirty="0">
              <a:latin typeface="+mj-lt"/>
            </a:endParaRPr>
          </a:p>
        </p:txBody>
      </p:sp>
      <p:sp>
        <p:nvSpPr>
          <p:cNvPr id="3" name="Content Placeholder 2"/>
          <p:cNvSpPr>
            <a:spLocks noGrp="1"/>
          </p:cNvSpPr>
          <p:nvPr>
            <p:ph idx="1"/>
          </p:nvPr>
        </p:nvSpPr>
        <p:spPr/>
        <p:txBody>
          <a:bodyPr/>
          <a:lstStyle/>
          <a:p>
            <a:pPr marL="0" indent="0">
              <a:buNone/>
            </a:pPr>
            <a:endParaRPr lang="en-US" dirty="0" smtClean="0"/>
          </a:p>
          <a:p>
            <a:pPr marL="0" indent="0">
              <a:buNone/>
            </a:pPr>
            <a:r>
              <a:rPr lang="en-US" dirty="0" smtClean="0"/>
              <a:t>"</a:t>
            </a:r>
            <a:r>
              <a:rPr lang="en-US" dirty="0"/>
              <a:t>Robotic Process Automation in Education: A </a:t>
            </a:r>
            <a:r>
              <a:rPr lang="en-US" dirty="0" smtClean="0"/>
              <a:t>Review“</a:t>
            </a:r>
          </a:p>
          <a:p>
            <a:pPr marL="400050" lvl="1" indent="0">
              <a:buNone/>
            </a:pPr>
            <a:r>
              <a:rPr lang="en-US" dirty="0" smtClean="0"/>
              <a:t>Authors</a:t>
            </a:r>
            <a:r>
              <a:rPr lang="en-US" dirty="0"/>
              <a:t>: R. K. Gupta, S. K. Gupta, and R. S. </a:t>
            </a:r>
            <a:r>
              <a:rPr lang="en-US" dirty="0" err="1" smtClean="0"/>
              <a:t>Verma</a:t>
            </a:r>
            <a:endParaRPr lang="en-US" dirty="0" smtClean="0"/>
          </a:p>
          <a:p>
            <a:pPr marL="0" indent="0">
              <a:buNone/>
            </a:pPr>
            <a:endParaRPr lang="en-US" dirty="0" smtClean="0"/>
          </a:p>
          <a:p>
            <a:pPr marL="0" indent="0">
              <a:buNone/>
            </a:pPr>
            <a:r>
              <a:rPr lang="en-US" dirty="0" smtClean="0"/>
              <a:t>"Automating Academic Administration with Robotic Process Automation: A Case Study“</a:t>
            </a:r>
          </a:p>
          <a:p>
            <a:pPr marL="400050" lvl="1" indent="0">
              <a:buNone/>
            </a:pPr>
            <a:r>
              <a:rPr lang="en-US" dirty="0" smtClean="0"/>
              <a:t>Authors: M. Singh, V. Kumar, and S. Patel</a:t>
            </a:r>
            <a:endParaRPr lang="en-US" dirty="0"/>
          </a:p>
        </p:txBody>
      </p:sp>
    </p:spTree>
    <p:custDataLst>
      <p:tags r:id="rId1"/>
    </p:custDataLst>
    <p:extLst>
      <p:ext uri="{BB962C8B-B14F-4D97-AF65-F5344CB8AC3E}">
        <p14:creationId xmlns:p14="http://schemas.microsoft.com/office/powerpoint/2010/main" val="32772628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References</a:t>
            </a:r>
            <a:endParaRPr lang="en-IN" dirty="0">
              <a:latin typeface="+mj-lt"/>
            </a:endParaRPr>
          </a:p>
        </p:txBody>
      </p:sp>
      <p:sp>
        <p:nvSpPr>
          <p:cNvPr id="3" name="Content Placeholder 2"/>
          <p:cNvSpPr>
            <a:spLocks noGrp="1"/>
          </p:cNvSpPr>
          <p:nvPr>
            <p:ph idx="1"/>
          </p:nvPr>
        </p:nvSpPr>
        <p:spPr/>
        <p:txBody>
          <a:bodyPr>
            <a:normAutofit fontScale="70000" lnSpcReduction="20000"/>
          </a:bodyPr>
          <a:lstStyle/>
          <a:p>
            <a:pPr lvl="0"/>
            <a:r>
              <a:rPr lang="en-IN" dirty="0"/>
              <a:t>Bhattacharyya, S. and </a:t>
            </a:r>
            <a:r>
              <a:rPr lang="en-IN" dirty="0" err="1"/>
              <a:t>Sarker</a:t>
            </a:r>
            <a:r>
              <a:rPr lang="en-IN" dirty="0"/>
              <a:t>, S. (2021) ‘Leveraging Robotic Process Automation for Improving Administrative Efficiency in Higher Education’, </a:t>
            </a:r>
            <a:r>
              <a:rPr lang="en-IN" i="1" dirty="0"/>
              <a:t>Journal of Educational Technology and Management</a:t>
            </a:r>
            <a:r>
              <a:rPr lang="en-IN" dirty="0"/>
              <a:t>, Vol.27, No.1, pp.14-25.</a:t>
            </a:r>
          </a:p>
          <a:p>
            <a:pPr lvl="0"/>
            <a:r>
              <a:rPr lang="en-IN" dirty="0"/>
              <a:t>Gupta, A. and Sharma, R. (2020) ‘The Role of Robotic Process Automation in Streamlining Attendance Management’, </a:t>
            </a:r>
            <a:r>
              <a:rPr lang="en-IN" i="1" dirty="0"/>
              <a:t>International Journal of Information Technology</a:t>
            </a:r>
            <a:r>
              <a:rPr lang="en-IN" dirty="0"/>
              <a:t>, Vol.15, No.4, pp.79-90.</a:t>
            </a:r>
          </a:p>
          <a:p>
            <a:pPr lvl="0"/>
            <a:r>
              <a:rPr lang="en-IN" dirty="0"/>
              <a:t>Patel, M. and Kumar, R. (2019) ‘Automation in Education: The Future of Academic Administration’, </a:t>
            </a:r>
            <a:r>
              <a:rPr lang="en-IN" i="1" dirty="0"/>
              <a:t>Educational Technology and Society</a:t>
            </a:r>
            <a:r>
              <a:rPr lang="en-IN" dirty="0"/>
              <a:t>, Vol.22, No.3, pp.32-45.</a:t>
            </a:r>
          </a:p>
          <a:p>
            <a:pPr lvl="0"/>
            <a:r>
              <a:rPr lang="en-IN" dirty="0"/>
              <a:t>Singh, P. and </a:t>
            </a:r>
            <a:r>
              <a:rPr lang="en-IN" dirty="0" err="1"/>
              <a:t>Verma</a:t>
            </a:r>
            <a:r>
              <a:rPr lang="en-IN" dirty="0"/>
              <a:t>, M. (2021) ‘Enhancing Educational Operations Through Robotic Process Automation: A Case Study Approach’, </a:t>
            </a:r>
            <a:r>
              <a:rPr lang="en-IN" i="1" dirty="0"/>
              <a:t>Journal of Educational Administration and Technology</a:t>
            </a:r>
            <a:r>
              <a:rPr lang="en-IN" dirty="0"/>
              <a:t>, Vol.18, No.2, pp.47-61.</a:t>
            </a:r>
          </a:p>
          <a:p>
            <a:pPr lvl="0"/>
            <a:r>
              <a:rPr lang="en-IN" dirty="0" err="1"/>
              <a:t>UiPath</a:t>
            </a:r>
            <a:r>
              <a:rPr lang="en-IN" dirty="0"/>
              <a:t>. (2021) ‘</a:t>
            </a:r>
            <a:r>
              <a:rPr lang="en-IN" dirty="0" err="1"/>
              <a:t>UiPath</a:t>
            </a:r>
            <a:r>
              <a:rPr lang="en-IN" dirty="0"/>
              <a:t> Studio Documentation’, </a:t>
            </a:r>
            <a:r>
              <a:rPr lang="en-IN" i="1" dirty="0" err="1"/>
              <a:t>UiPath</a:t>
            </a:r>
            <a:r>
              <a:rPr lang="en-IN" i="1" dirty="0"/>
              <a:t> Official Documentation</a:t>
            </a:r>
            <a:r>
              <a:rPr lang="en-IN" dirty="0"/>
              <a:t>, https://docs.uipath.com/studio/docs.</a:t>
            </a:r>
          </a:p>
          <a:p>
            <a:pPr lvl="0"/>
            <a:r>
              <a:rPr lang="en-IN" dirty="0"/>
              <a:t>Wang, J. and Zhou, H. (2020) ‘Exploring Robotic Process Automation in the Management of Academic Systems’, </a:t>
            </a:r>
            <a:r>
              <a:rPr lang="en-IN" i="1" dirty="0"/>
              <a:t>Journal of Robotics and Automation</a:t>
            </a:r>
            <a:r>
              <a:rPr lang="en-IN" dirty="0"/>
              <a:t>, Vol.16, No.1, pp.23-36.</a:t>
            </a:r>
          </a:p>
          <a:p>
            <a:pPr lvl="0"/>
            <a:r>
              <a:rPr lang="en-IN" dirty="0"/>
              <a:t>Zhang, L. and Liu, Y. (2022) ‘Automation and Artificial Intelligence in Education: Transforming Administrative and Pedagogical Practices’, </a:t>
            </a:r>
            <a:r>
              <a:rPr lang="en-IN" i="1" dirty="0"/>
              <a:t>AI &amp; Education Journal</a:t>
            </a:r>
            <a:r>
              <a:rPr lang="en-IN" dirty="0"/>
              <a:t>, Vol.8, No.3, pp.102-115.</a:t>
            </a:r>
          </a:p>
        </p:txBody>
      </p:sp>
    </p:spTree>
    <p:custDataLst>
      <p:tags r:id="rId1"/>
    </p:custDataLst>
    <p:extLst>
      <p:ext uri="{BB962C8B-B14F-4D97-AF65-F5344CB8AC3E}">
        <p14:creationId xmlns:p14="http://schemas.microsoft.com/office/powerpoint/2010/main" val="19304747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532822" y="2321005"/>
            <a:ext cx="4078361" cy="1569660"/>
          </a:xfrm>
          <a:prstGeom prst="rect">
            <a:avLst/>
          </a:prstGeom>
          <a:noFill/>
        </p:spPr>
        <p:txBody>
          <a:bodyPr wrap="none" lIns="91440" tIns="45720" rIns="91440" bIns="45720">
            <a:spAutoFit/>
          </a:bodyPr>
          <a:lstStyle/>
          <a:p>
            <a:pPr algn="ctr"/>
            <a:r>
              <a:rPr lang="en-US" sz="9600" dirty="0" smtClean="0">
                <a:ln w="0"/>
                <a:effectLst>
                  <a:outerShdw blurRad="38100" dist="19050" dir="2700000" algn="tl" rotWithShape="0">
                    <a:schemeClr val="dk1">
                      <a:alpha val="40000"/>
                    </a:schemeClr>
                  </a:outerShdw>
                </a:effectLst>
              </a:rPr>
              <a:t>Queries</a:t>
            </a:r>
            <a:endParaRPr lang="en-US" sz="96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19180223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27460" y="2321005"/>
            <a:ext cx="7689093" cy="1569660"/>
          </a:xfrm>
          <a:prstGeom prst="rect">
            <a:avLst/>
          </a:prstGeom>
          <a:noFill/>
        </p:spPr>
        <p:txBody>
          <a:bodyPr wrap="none" lIns="91440" tIns="45720" rIns="91440" bIns="45720">
            <a:spAutoFit/>
          </a:bodyPr>
          <a:lstStyle/>
          <a:p>
            <a:pPr algn="ctr"/>
            <a:r>
              <a:rPr lang="en-US" sz="9600" dirty="0" smtClean="0">
                <a:ln w="0"/>
                <a:effectLst>
                  <a:outerShdw blurRad="38100" dist="19050" dir="2700000" algn="tl" rotWithShape="0">
                    <a:schemeClr val="dk1">
                      <a:alpha val="40000"/>
                    </a:schemeClr>
                  </a:outerShdw>
                </a:effectLst>
              </a:rPr>
              <a:t>Demonstration</a:t>
            </a:r>
            <a:endParaRPr lang="en-US" sz="96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6063687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Abstract</a:t>
            </a:r>
            <a:endParaRPr lang="en-IN" dirty="0">
              <a:latin typeface="+mj-lt"/>
            </a:endParaRPr>
          </a:p>
        </p:txBody>
      </p:sp>
      <p:sp>
        <p:nvSpPr>
          <p:cNvPr id="3" name="Content Placeholder 2"/>
          <p:cNvSpPr>
            <a:spLocks noGrp="1"/>
          </p:cNvSpPr>
          <p:nvPr>
            <p:ph idx="1"/>
          </p:nvPr>
        </p:nvSpPr>
        <p:spPr/>
        <p:txBody>
          <a:bodyPr/>
          <a:lstStyle/>
          <a:p>
            <a:r>
              <a:rPr lang="en-IN" dirty="0"/>
              <a:t>The ERP Attendance Monitoring Automation is an innovative Robotic Process Automation (RPA) solution designed to streamline and optimize the process of attendance tracking and reporting in educational institutions. Developed using </a:t>
            </a:r>
            <a:r>
              <a:rPr lang="en-IN" dirty="0" err="1"/>
              <a:t>UiPath</a:t>
            </a:r>
            <a:r>
              <a:rPr lang="en-IN" dirty="0"/>
              <a:t>, this system automates the manual, time-consuming tasks of logging into the ERP portal, extracting attendance data, organizing it into structured Excel reports, and emailing the reports to students. By leveraging the power of automation, the system ensures accuracy, consistency, and efficiency while significantly reducing human effort.</a:t>
            </a:r>
          </a:p>
        </p:txBody>
      </p:sp>
    </p:spTree>
    <p:custDataLst>
      <p:tags r:id="rId1"/>
    </p:custDataLst>
    <p:extLst>
      <p:ext uri="{BB962C8B-B14F-4D97-AF65-F5344CB8AC3E}">
        <p14:creationId xmlns:p14="http://schemas.microsoft.com/office/powerpoint/2010/main" val="25404079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844234" y="2321005"/>
            <a:ext cx="5455532" cy="1569660"/>
          </a:xfrm>
          <a:prstGeom prst="rect">
            <a:avLst/>
          </a:prstGeom>
          <a:noFill/>
        </p:spPr>
        <p:txBody>
          <a:bodyPr wrap="none" lIns="91440" tIns="45720" rIns="91440" bIns="45720">
            <a:spAutoFit/>
          </a:bodyPr>
          <a:lstStyle/>
          <a:p>
            <a:pPr algn="ctr"/>
            <a:r>
              <a:rPr lang="en-US" sz="9600" dirty="0">
                <a:ln w="0"/>
                <a:effectLst>
                  <a:outerShdw blurRad="38100" dist="19050" dir="2700000" algn="tl" rotWithShape="0">
                    <a:schemeClr val="dk1">
                      <a:alpha val="40000"/>
                    </a:schemeClr>
                  </a:outerShdw>
                </a:effectLst>
              </a:rPr>
              <a:t>Thank You</a:t>
            </a:r>
          </a:p>
        </p:txBody>
      </p:sp>
    </p:spTree>
    <p:extLst>
      <p:ext uri="{BB962C8B-B14F-4D97-AF65-F5344CB8AC3E}">
        <p14:creationId xmlns:p14="http://schemas.microsoft.com/office/powerpoint/2010/main" val="20748578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Need for the Proposed System</a:t>
            </a:r>
            <a:endParaRPr lang="en-IN" dirty="0">
              <a:latin typeface="+mj-lt"/>
            </a:endParaRPr>
          </a:p>
        </p:txBody>
      </p:sp>
      <p:sp>
        <p:nvSpPr>
          <p:cNvPr id="3" name="Content Placeholder 2"/>
          <p:cNvSpPr>
            <a:spLocks noGrp="1"/>
          </p:cNvSpPr>
          <p:nvPr>
            <p:ph idx="1"/>
          </p:nvPr>
        </p:nvSpPr>
        <p:spPr/>
        <p:txBody>
          <a:bodyPr/>
          <a:lstStyle/>
          <a:p>
            <a:r>
              <a:rPr lang="en-IN" dirty="0"/>
              <a:t>This project addresses common challenges in attendance management, such as errors in manual data handling, delays in communication, and the repetitive nature of the process. It provides an automated, end-to-end solution that enhances the efficiency of administrative workflows and ensures timely dissemination of critical information to students.</a:t>
            </a:r>
          </a:p>
          <a:p>
            <a:endParaRPr lang="en-US" dirty="0"/>
          </a:p>
        </p:txBody>
      </p:sp>
    </p:spTree>
    <p:custDataLst>
      <p:tags r:id="rId1"/>
    </p:custDataLst>
    <p:extLst>
      <p:ext uri="{BB962C8B-B14F-4D97-AF65-F5344CB8AC3E}">
        <p14:creationId xmlns:p14="http://schemas.microsoft.com/office/powerpoint/2010/main" val="35484857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Advantages of the Proposed System</a:t>
            </a:r>
            <a:endParaRPr lang="en-IN" dirty="0">
              <a:latin typeface="+mj-lt"/>
            </a:endParaRPr>
          </a:p>
        </p:txBody>
      </p:sp>
      <p:sp>
        <p:nvSpPr>
          <p:cNvPr id="3" name="Content Placeholder 2"/>
          <p:cNvSpPr>
            <a:spLocks noGrp="1"/>
          </p:cNvSpPr>
          <p:nvPr>
            <p:ph idx="1"/>
          </p:nvPr>
        </p:nvSpPr>
        <p:spPr/>
        <p:txBody>
          <a:bodyPr/>
          <a:lstStyle/>
          <a:p>
            <a:r>
              <a:rPr lang="en-IN" dirty="0"/>
              <a:t>By automating these tasks, the system not only saves time but also improves accuracy and reliability, empowering educational institutions to focus on more meaningful academic and administrative goals. The ERP Attendance Monitoring Automation showcases the transformative potential of RPA in education, paving the way for broader adoption of automation technologies in academic environments.</a:t>
            </a:r>
            <a:r>
              <a:rPr lang="en-IN" b="1" dirty="0"/>
              <a:t/>
            </a:r>
            <a:br>
              <a:rPr lang="en-IN" b="1" dirty="0"/>
            </a:br>
            <a:endParaRPr lang="en-IN" dirty="0"/>
          </a:p>
          <a:p>
            <a:endParaRPr lang="en-US" dirty="0"/>
          </a:p>
        </p:txBody>
      </p:sp>
    </p:spTree>
    <p:custDataLst>
      <p:tags r:id="rId1"/>
    </p:custDataLst>
    <p:extLst>
      <p:ext uri="{BB962C8B-B14F-4D97-AF65-F5344CB8AC3E}">
        <p14:creationId xmlns:p14="http://schemas.microsoft.com/office/powerpoint/2010/main" val="13323072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Literature Survey</a:t>
            </a:r>
            <a:endParaRPr lang="en-IN" dirty="0">
              <a:latin typeface="+mj-lt"/>
            </a:endParaRPr>
          </a:p>
        </p:txBody>
      </p:sp>
      <p:graphicFrame>
        <p:nvGraphicFramePr>
          <p:cNvPr id="5" name="Table 4"/>
          <p:cNvGraphicFramePr>
            <a:graphicFrameLocks noGrp="1"/>
          </p:cNvGraphicFramePr>
          <p:nvPr>
            <p:extLst>
              <p:ext uri="{D42A27DB-BD31-4B8C-83A1-F6EECF244321}">
                <p14:modId xmlns:p14="http://schemas.microsoft.com/office/powerpoint/2010/main" val="3843585893"/>
              </p:ext>
            </p:extLst>
          </p:nvPr>
        </p:nvGraphicFramePr>
        <p:xfrm>
          <a:off x="341530" y="1016732"/>
          <a:ext cx="8460940" cy="5273040"/>
        </p:xfrm>
        <a:graphic>
          <a:graphicData uri="http://schemas.openxmlformats.org/drawingml/2006/table">
            <a:tbl>
              <a:tblPr firstRow="1" bandRow="1">
                <a:tableStyleId>{073A0DAA-6AF3-43AB-8588-CEC1D06C72B9}</a:tableStyleId>
              </a:tblPr>
              <a:tblGrid>
                <a:gridCol w="4230470">
                  <a:extLst>
                    <a:ext uri="{9D8B030D-6E8A-4147-A177-3AD203B41FA5}">
                      <a16:colId xmlns:a16="http://schemas.microsoft.com/office/drawing/2014/main" val="143037535"/>
                    </a:ext>
                  </a:extLst>
                </a:gridCol>
                <a:gridCol w="4230470">
                  <a:extLst>
                    <a:ext uri="{9D8B030D-6E8A-4147-A177-3AD203B41FA5}">
                      <a16:colId xmlns:a16="http://schemas.microsoft.com/office/drawing/2014/main" val="2464273853"/>
                    </a:ext>
                  </a:extLst>
                </a:gridCol>
              </a:tblGrid>
              <a:tr h="862681">
                <a:tc>
                  <a:txBody>
                    <a:bodyPr/>
                    <a:lstStyle/>
                    <a:p>
                      <a:r>
                        <a:rPr lang="en-US" dirty="0" smtClean="0"/>
                        <a:t>The Role of Robotic Process Automation in Streamlining Administrative Tasks in Educational Institutions</a:t>
                      </a:r>
                      <a:endParaRPr lang="en-IN" dirty="0"/>
                    </a:p>
                  </a:txBody>
                  <a:tcPr/>
                </a:tc>
                <a:tc>
                  <a:txBody>
                    <a:bodyPr/>
                    <a:lstStyle/>
                    <a:p>
                      <a:r>
                        <a:rPr lang="en-US" dirty="0" smtClean="0"/>
                        <a:t>Leveraging Robotic Process Automation for Attendance Management in Higher Education</a:t>
                      </a:r>
                      <a:endParaRPr lang="en-IN" dirty="0"/>
                    </a:p>
                  </a:txBody>
                  <a:tcPr/>
                </a:tc>
                <a:extLst>
                  <a:ext uri="{0D108BD9-81ED-4DB2-BD59-A6C34878D82A}">
                    <a16:rowId xmlns:a16="http://schemas.microsoft.com/office/drawing/2014/main" val="1494165247"/>
                  </a:ext>
                </a:extLst>
              </a:tr>
              <a:tr h="189789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This paper discusses how RPA automates administrative tasks in educational institutions, including attendance management, grading, and scheduling, using tools like </a:t>
                      </a:r>
                      <a:r>
                        <a:rPr lang="en-US" dirty="0" err="1" smtClean="0"/>
                        <a:t>UiPath</a:t>
                      </a:r>
                      <a:r>
                        <a:rPr lang="en-US" dirty="0" smtClean="0"/>
                        <a:t>. It emphasizes the reduction of manual effort and the improvement of data accuracy.</a:t>
                      </a:r>
                    </a:p>
                  </a:txBody>
                  <a:tcPr/>
                </a:tc>
                <a:tc>
                  <a:txBody>
                    <a:bodyPr/>
                    <a:lstStyle/>
                    <a:p>
                      <a:r>
                        <a:rPr lang="en-US" dirty="0" smtClean="0"/>
                        <a:t>This study focuses on using RPA for attendance management, including automating the tracking, reporting, and notification processes, as well as detecting absenteeism patterns using AI-driven bots.</a:t>
                      </a:r>
                      <a:endParaRPr lang="en-US" dirty="0"/>
                    </a:p>
                  </a:txBody>
                  <a:tcPr/>
                </a:tc>
                <a:extLst>
                  <a:ext uri="{0D108BD9-81ED-4DB2-BD59-A6C34878D82A}">
                    <a16:rowId xmlns:a16="http://schemas.microsoft.com/office/drawing/2014/main" val="1504549364"/>
                  </a:ext>
                </a:extLst>
              </a:tr>
              <a:tr h="349865">
                <a:tc gridSpan="2">
                  <a:txBody>
                    <a:bodyPr/>
                    <a:lstStyle/>
                    <a:p>
                      <a:pPr algn="ctr"/>
                      <a:r>
                        <a:rPr lang="en-US" sz="2000" dirty="0" smtClean="0"/>
                        <a:t>Advantages</a:t>
                      </a:r>
                      <a:endParaRPr lang="en-IN" sz="2000" b="1" dirty="0"/>
                    </a:p>
                  </a:txBody>
                  <a:tcPr/>
                </a:tc>
                <a:tc hMerge="1">
                  <a:txBody>
                    <a:bodyPr/>
                    <a:lstStyle/>
                    <a:p>
                      <a:endParaRPr lang="en-IN" dirty="0"/>
                    </a:p>
                  </a:txBody>
                  <a:tcPr/>
                </a:tc>
                <a:extLst>
                  <a:ext uri="{0D108BD9-81ED-4DB2-BD59-A6C34878D82A}">
                    <a16:rowId xmlns:a16="http://schemas.microsoft.com/office/drawing/2014/main" val="3337365261"/>
                  </a:ext>
                </a:extLst>
              </a:tr>
              <a:tr h="862681">
                <a:tc>
                  <a:txBody>
                    <a:bodyPr/>
                    <a:lstStyle/>
                    <a:p>
                      <a:r>
                        <a:rPr lang="en-US" dirty="0" smtClean="0"/>
                        <a:t>Time Efficiency,</a:t>
                      </a:r>
                      <a:r>
                        <a:rPr lang="en-US" baseline="0" dirty="0" smtClean="0"/>
                        <a:t> </a:t>
                      </a:r>
                      <a:r>
                        <a:rPr lang="en-US" dirty="0" smtClean="0"/>
                        <a:t>Error Reduction, Scalability, Cost Savings</a:t>
                      </a:r>
                      <a:endParaRPr lang="en-IN" b="0" dirty="0"/>
                    </a:p>
                  </a:txBody>
                  <a:tcPr/>
                </a:tc>
                <a:tc>
                  <a:txBody>
                    <a:bodyPr/>
                    <a:lstStyle/>
                    <a:p>
                      <a:r>
                        <a:rPr lang="en-IN" dirty="0" smtClean="0"/>
                        <a:t>Real-Time Monitoring, Enhanced Engagement, Consistency, System Integration</a:t>
                      </a:r>
                      <a:endParaRPr lang="en-IN" b="0" dirty="0"/>
                    </a:p>
                  </a:txBody>
                  <a:tcPr/>
                </a:tc>
                <a:extLst>
                  <a:ext uri="{0D108BD9-81ED-4DB2-BD59-A6C34878D82A}">
                    <a16:rowId xmlns:a16="http://schemas.microsoft.com/office/drawing/2014/main" val="1400343134"/>
                  </a:ext>
                </a:extLst>
              </a:tr>
              <a:tr h="349865">
                <a:tc gridSpan="2">
                  <a:txBody>
                    <a:bodyPr/>
                    <a:lstStyle/>
                    <a:p>
                      <a:pPr algn="ctr"/>
                      <a:r>
                        <a:rPr lang="en-US" sz="2000" dirty="0" smtClean="0"/>
                        <a:t>Disadvantages</a:t>
                      </a:r>
                      <a:endParaRPr lang="en-IN" b="1" dirty="0"/>
                    </a:p>
                  </a:txBody>
                  <a:tcPr/>
                </a:tc>
                <a:tc hMerge="1">
                  <a:txBody>
                    <a:bodyPr/>
                    <a:lstStyle/>
                    <a:p>
                      <a:endParaRPr lang="en-IN" dirty="0"/>
                    </a:p>
                  </a:txBody>
                  <a:tcPr/>
                </a:tc>
                <a:extLst>
                  <a:ext uri="{0D108BD9-81ED-4DB2-BD59-A6C34878D82A}">
                    <a16:rowId xmlns:a16="http://schemas.microsoft.com/office/drawing/2014/main" val="3343187978"/>
                  </a:ext>
                </a:extLst>
              </a:tr>
              <a:tr h="603877">
                <a:tc>
                  <a:txBody>
                    <a:bodyPr/>
                    <a:lstStyle/>
                    <a:p>
                      <a:r>
                        <a:rPr lang="en-IN" dirty="0" smtClean="0"/>
                        <a:t>High setup cost, Employee Resistance, Maintenance Complexity</a:t>
                      </a:r>
                      <a:endParaRPr lang="en-IN" b="0" dirty="0"/>
                    </a:p>
                  </a:txBody>
                  <a:tcPr/>
                </a:tc>
                <a:tc>
                  <a:txBody>
                    <a:bodyPr/>
                    <a:lstStyle/>
                    <a:p>
                      <a:r>
                        <a:rPr lang="en-US" dirty="0" smtClean="0"/>
                        <a:t>Technical Challenges, Data Privacy, Limited Flexibility</a:t>
                      </a:r>
                      <a:endParaRPr lang="en-IN" b="0" dirty="0"/>
                    </a:p>
                  </a:txBody>
                  <a:tcPr/>
                </a:tc>
                <a:extLst>
                  <a:ext uri="{0D108BD9-81ED-4DB2-BD59-A6C34878D82A}">
                    <a16:rowId xmlns:a16="http://schemas.microsoft.com/office/drawing/2014/main" val="2077846763"/>
                  </a:ext>
                </a:extLst>
              </a:tr>
            </a:tbl>
          </a:graphicData>
        </a:graphic>
      </p:graphicFrame>
    </p:spTree>
    <p:custDataLst>
      <p:tags r:id="rId1"/>
    </p:custDataLst>
    <p:extLst>
      <p:ext uri="{BB962C8B-B14F-4D97-AF65-F5344CB8AC3E}">
        <p14:creationId xmlns:p14="http://schemas.microsoft.com/office/powerpoint/2010/main" val="31064302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Main Objective</a:t>
            </a:r>
            <a:endParaRPr lang="en-IN" dirty="0">
              <a:latin typeface="+mj-lt"/>
            </a:endParaRPr>
          </a:p>
        </p:txBody>
      </p:sp>
      <p:sp>
        <p:nvSpPr>
          <p:cNvPr id="3" name="Content Placeholder 2"/>
          <p:cNvSpPr>
            <a:spLocks noGrp="1"/>
          </p:cNvSpPr>
          <p:nvPr>
            <p:ph idx="1"/>
          </p:nvPr>
        </p:nvSpPr>
        <p:spPr/>
        <p:txBody>
          <a:bodyPr/>
          <a:lstStyle/>
          <a:p>
            <a:r>
              <a:rPr lang="en-IN" dirty="0"/>
              <a:t>The ERP Attendance Monitoring Automation aims to revolutionize the process of attendance tracking and reporting in educational institutions by leveraging the capabilities of Robotic Process Automation (RPA). This system is designed to replace manual methods with a fully automated workflow that enhances efficiency, accuracy, and timeliness. The primary objective is to streamline the process of extracting attendance data, generating reports, and sending them to students via email, thereby reducing human effort and minimizing the risk of errors. Ultimately, the objective is to deliver a robust, user-friendly solution that enhances the experience for both students and administrators.</a:t>
            </a:r>
          </a:p>
          <a:p>
            <a:endParaRPr lang="en-US" dirty="0"/>
          </a:p>
        </p:txBody>
      </p:sp>
    </p:spTree>
    <p:custDataLst>
      <p:tags r:id="rId1"/>
    </p:custDataLst>
    <p:extLst>
      <p:ext uri="{BB962C8B-B14F-4D97-AF65-F5344CB8AC3E}">
        <p14:creationId xmlns:p14="http://schemas.microsoft.com/office/powerpoint/2010/main" val="40945783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Architecture</a:t>
            </a:r>
            <a:endParaRPr lang="en-IN" dirty="0">
              <a:latin typeface="+mj-lt"/>
            </a:endParaRPr>
          </a:p>
        </p:txBody>
      </p:sp>
      <p:pic>
        <p:nvPicPr>
          <p:cNvPr id="5" name="Picture 4"/>
          <p:cNvPicPr/>
          <p:nvPr/>
        </p:nvPicPr>
        <p:blipFill>
          <a:blip r:embed="rId4">
            <a:extLst>
              <a:ext uri="{28A0092B-C50C-407E-A947-70E740481C1C}">
                <a14:useLocalDpi xmlns:a14="http://schemas.microsoft.com/office/drawing/2010/main" val="0"/>
              </a:ext>
            </a:extLst>
          </a:blip>
          <a:stretch>
            <a:fillRect/>
          </a:stretch>
        </p:blipFill>
        <p:spPr bwMode="auto">
          <a:xfrm>
            <a:off x="2392362" y="1070798"/>
            <a:ext cx="4359275" cy="2489835"/>
          </a:xfrm>
          <a:prstGeom prst="rect">
            <a:avLst/>
          </a:prstGeom>
          <a:noFill/>
          <a:ln>
            <a:noFill/>
          </a:ln>
        </p:spPr>
      </p:pic>
      <p:pic>
        <p:nvPicPr>
          <p:cNvPr id="6" name="Picture 5"/>
          <p:cNvPicPr/>
          <p:nvPr/>
        </p:nvPicPr>
        <p:blipFill>
          <a:blip r:embed="rId5">
            <a:extLst>
              <a:ext uri="{28A0092B-C50C-407E-A947-70E740481C1C}">
                <a14:useLocalDpi xmlns:a14="http://schemas.microsoft.com/office/drawing/2010/main" val="0"/>
              </a:ext>
            </a:extLst>
          </a:blip>
          <a:stretch>
            <a:fillRect/>
          </a:stretch>
        </p:blipFill>
        <p:spPr bwMode="auto">
          <a:xfrm>
            <a:off x="2401739" y="3707419"/>
            <a:ext cx="4359275" cy="2587625"/>
          </a:xfrm>
          <a:prstGeom prst="rect">
            <a:avLst/>
          </a:prstGeom>
          <a:noFill/>
          <a:ln>
            <a:noFill/>
          </a:ln>
        </p:spPr>
      </p:pic>
    </p:spTree>
    <p:custDataLst>
      <p:tags r:id="rId1"/>
    </p:custDataLst>
    <p:extLst>
      <p:ext uri="{BB962C8B-B14F-4D97-AF65-F5344CB8AC3E}">
        <p14:creationId xmlns:p14="http://schemas.microsoft.com/office/powerpoint/2010/main" val="37622339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System Requirements</a:t>
            </a:r>
            <a:endParaRPr lang="en-IN" dirty="0">
              <a:latin typeface="+mj-lt"/>
            </a:endParaRPr>
          </a:p>
        </p:txBody>
      </p:sp>
      <p:sp>
        <p:nvSpPr>
          <p:cNvPr id="3" name="Content Placeholder 2"/>
          <p:cNvSpPr>
            <a:spLocks noGrp="1"/>
          </p:cNvSpPr>
          <p:nvPr>
            <p:ph idx="1"/>
          </p:nvPr>
        </p:nvSpPr>
        <p:spPr/>
        <p:txBody>
          <a:bodyPr>
            <a:normAutofit/>
          </a:bodyPr>
          <a:lstStyle/>
          <a:p>
            <a:r>
              <a:rPr lang="en-US" b="1" u="sng" dirty="0" smtClean="0"/>
              <a:t>Hardware:-</a:t>
            </a:r>
          </a:p>
          <a:p>
            <a:pPr lvl="1"/>
            <a:r>
              <a:rPr lang="en-US" dirty="0" smtClean="0"/>
              <a:t>Processor</a:t>
            </a:r>
            <a:r>
              <a:rPr lang="en-US" dirty="0"/>
              <a:t>	</a:t>
            </a:r>
            <a:r>
              <a:rPr lang="en-US" dirty="0" smtClean="0"/>
              <a:t>	Intel </a:t>
            </a:r>
            <a:r>
              <a:rPr lang="en-US" dirty="0"/>
              <a:t>i5 (min), Intel i7 (recommended</a:t>
            </a:r>
            <a:r>
              <a:rPr lang="en-US" dirty="0" smtClean="0"/>
              <a:t>)</a:t>
            </a:r>
          </a:p>
          <a:p>
            <a:pPr lvl="1"/>
            <a:r>
              <a:rPr lang="en-US" dirty="0" smtClean="0"/>
              <a:t>RAM</a:t>
            </a:r>
            <a:r>
              <a:rPr lang="en-US" dirty="0"/>
              <a:t>	</a:t>
            </a:r>
            <a:r>
              <a:rPr lang="en-US" dirty="0" smtClean="0"/>
              <a:t>	8 </a:t>
            </a:r>
            <a:r>
              <a:rPr lang="en-US" dirty="0"/>
              <a:t>GB (min), 16 GB (recommended</a:t>
            </a:r>
            <a:r>
              <a:rPr lang="en-US" dirty="0" smtClean="0"/>
              <a:t>)</a:t>
            </a:r>
          </a:p>
          <a:p>
            <a:pPr lvl="1"/>
            <a:r>
              <a:rPr lang="en-US" dirty="0" smtClean="0"/>
              <a:t>Storage</a:t>
            </a:r>
            <a:r>
              <a:rPr lang="en-US" dirty="0"/>
              <a:t>	</a:t>
            </a:r>
            <a:r>
              <a:rPr lang="en-US" dirty="0" smtClean="0"/>
              <a:t>	256 </a:t>
            </a:r>
            <a:r>
              <a:rPr lang="en-US" dirty="0"/>
              <a:t>GB SSD (min), 512 GB SSD (</a:t>
            </a:r>
            <a:r>
              <a:rPr lang="en-US" dirty="0" smtClean="0"/>
              <a:t>recommended)</a:t>
            </a:r>
          </a:p>
          <a:p>
            <a:r>
              <a:rPr lang="en-US" b="1" u="sng" dirty="0" smtClean="0"/>
              <a:t>Software</a:t>
            </a:r>
            <a:r>
              <a:rPr lang="en-US" b="1" u="sng" dirty="0"/>
              <a:t>:-</a:t>
            </a:r>
          </a:p>
          <a:p>
            <a:pPr lvl="1"/>
            <a:r>
              <a:rPr lang="en-US" dirty="0" smtClean="0"/>
              <a:t>Operating </a:t>
            </a:r>
            <a:r>
              <a:rPr lang="en-US" dirty="0"/>
              <a:t>System	Windows 10 or Windows </a:t>
            </a:r>
            <a:r>
              <a:rPr lang="en-US" dirty="0" smtClean="0"/>
              <a:t>Server</a:t>
            </a:r>
          </a:p>
          <a:p>
            <a:pPr lvl="1"/>
            <a:r>
              <a:rPr lang="en-US" dirty="0" err="1" smtClean="0"/>
              <a:t>UiPath</a:t>
            </a:r>
            <a:r>
              <a:rPr lang="en-US" dirty="0" smtClean="0"/>
              <a:t> </a:t>
            </a:r>
            <a:r>
              <a:rPr lang="en-US" dirty="0"/>
              <a:t>Studio	Latest </a:t>
            </a:r>
            <a:r>
              <a:rPr lang="en-US" dirty="0" smtClean="0"/>
              <a:t>Version</a:t>
            </a:r>
          </a:p>
          <a:p>
            <a:pPr lvl="1"/>
            <a:r>
              <a:rPr lang="en-US" dirty="0" err="1" smtClean="0"/>
              <a:t>UiPath</a:t>
            </a:r>
            <a:r>
              <a:rPr lang="en-US" dirty="0" smtClean="0"/>
              <a:t> </a:t>
            </a:r>
            <a:r>
              <a:rPr lang="en-US" dirty="0"/>
              <a:t>Robot	For running </a:t>
            </a:r>
            <a:r>
              <a:rPr lang="en-US" dirty="0" smtClean="0"/>
              <a:t>automation</a:t>
            </a:r>
          </a:p>
          <a:p>
            <a:pPr lvl="1"/>
            <a:r>
              <a:rPr lang="en-US" dirty="0" smtClean="0"/>
              <a:t>Microsoft </a:t>
            </a:r>
            <a:r>
              <a:rPr lang="en-US" dirty="0"/>
              <a:t>Excel	Excel 2016 or </a:t>
            </a:r>
            <a:r>
              <a:rPr lang="en-US" dirty="0" smtClean="0"/>
              <a:t>later</a:t>
            </a:r>
          </a:p>
          <a:p>
            <a:pPr lvl="1"/>
            <a:r>
              <a:rPr lang="en-US" dirty="0" smtClean="0"/>
              <a:t>Email </a:t>
            </a:r>
            <a:r>
              <a:rPr lang="en-US" dirty="0"/>
              <a:t>Client	Outlook, Gmail, </a:t>
            </a:r>
            <a:r>
              <a:rPr lang="en-US" dirty="0" smtClean="0"/>
              <a:t>SMTP</a:t>
            </a:r>
          </a:p>
          <a:p>
            <a:pPr lvl="1"/>
            <a:r>
              <a:rPr lang="en-US" dirty="0" smtClean="0"/>
              <a:t>ERP </a:t>
            </a:r>
            <a:r>
              <a:rPr lang="en-US" dirty="0"/>
              <a:t>Portal	</a:t>
            </a:r>
            <a:r>
              <a:rPr lang="en-US" dirty="0" smtClean="0"/>
              <a:t>	Web-based </a:t>
            </a:r>
            <a:r>
              <a:rPr lang="en-US" dirty="0"/>
              <a:t>portal with login </a:t>
            </a:r>
            <a:r>
              <a:rPr lang="en-US" dirty="0" smtClean="0"/>
              <a:t>credentials</a:t>
            </a:r>
          </a:p>
          <a:p>
            <a:pPr lvl="1"/>
            <a:r>
              <a:rPr lang="en-US" dirty="0" smtClean="0"/>
              <a:t>Browser</a:t>
            </a:r>
            <a:r>
              <a:rPr lang="en-US" dirty="0"/>
              <a:t>	</a:t>
            </a:r>
            <a:r>
              <a:rPr lang="en-US" dirty="0" smtClean="0"/>
              <a:t>	Chrome/Firefox</a:t>
            </a:r>
            <a:endParaRPr lang="en-US" dirty="0"/>
          </a:p>
        </p:txBody>
      </p:sp>
    </p:spTree>
    <p:custDataLst>
      <p:tags r:id="rId1"/>
    </p:custDataLst>
    <p:extLst>
      <p:ext uri="{BB962C8B-B14F-4D97-AF65-F5344CB8AC3E}">
        <p14:creationId xmlns:p14="http://schemas.microsoft.com/office/powerpoint/2010/main" val="12252271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Functional Description</a:t>
            </a:r>
            <a:endParaRPr lang="en-IN" dirty="0">
              <a:latin typeface="+mj-lt"/>
            </a:endParaRPr>
          </a:p>
        </p:txBody>
      </p:sp>
      <p:graphicFrame>
        <p:nvGraphicFramePr>
          <p:cNvPr id="6" name="Table 5"/>
          <p:cNvGraphicFramePr>
            <a:graphicFrameLocks noGrp="1"/>
          </p:cNvGraphicFramePr>
          <p:nvPr>
            <p:extLst>
              <p:ext uri="{D42A27DB-BD31-4B8C-83A1-F6EECF244321}">
                <p14:modId xmlns:p14="http://schemas.microsoft.com/office/powerpoint/2010/main" val="3916651341"/>
              </p:ext>
            </p:extLst>
          </p:nvPr>
        </p:nvGraphicFramePr>
        <p:xfrm>
          <a:off x="341530" y="1016732"/>
          <a:ext cx="8460940" cy="2122222"/>
        </p:xfrm>
        <a:graphic>
          <a:graphicData uri="http://schemas.openxmlformats.org/drawingml/2006/table">
            <a:tbl>
              <a:tblPr firstRow="1" bandRow="1">
                <a:tableStyleId>{073A0DAA-6AF3-43AB-8588-CEC1D06C72B9}</a:tableStyleId>
              </a:tblPr>
              <a:tblGrid>
                <a:gridCol w="4230470">
                  <a:extLst>
                    <a:ext uri="{9D8B030D-6E8A-4147-A177-3AD203B41FA5}">
                      <a16:colId xmlns:a16="http://schemas.microsoft.com/office/drawing/2014/main" val="143037535"/>
                    </a:ext>
                  </a:extLst>
                </a:gridCol>
                <a:gridCol w="4230470">
                  <a:extLst>
                    <a:ext uri="{9D8B030D-6E8A-4147-A177-3AD203B41FA5}">
                      <a16:colId xmlns:a16="http://schemas.microsoft.com/office/drawing/2014/main" val="2464273853"/>
                    </a:ext>
                  </a:extLst>
                </a:gridCol>
              </a:tblGrid>
              <a:tr h="742778">
                <a:tc>
                  <a:txBody>
                    <a:bodyPr/>
                    <a:lstStyle/>
                    <a:p>
                      <a:r>
                        <a:rPr lang="en-US" dirty="0" smtClean="0"/>
                        <a:t>Module 1 - Login and Data Extraction</a:t>
                      </a:r>
                      <a:endParaRPr lang="en-IN" dirty="0"/>
                    </a:p>
                  </a:txBody>
                  <a:tcPr/>
                </a:tc>
                <a:tc>
                  <a:txBody>
                    <a:bodyPr/>
                    <a:lstStyle/>
                    <a:p>
                      <a:r>
                        <a:rPr lang="en-US" dirty="0" smtClean="0"/>
                        <a:t>Module 2 - Report Generation and Email Communication</a:t>
                      </a:r>
                      <a:endParaRPr lang="en-IN" dirty="0"/>
                    </a:p>
                  </a:txBody>
                  <a:tcPr/>
                </a:tc>
                <a:extLst>
                  <a:ext uri="{0D108BD9-81ED-4DB2-BD59-A6C34878D82A}">
                    <a16:rowId xmlns:a16="http://schemas.microsoft.com/office/drawing/2014/main" val="1494165247"/>
                  </a:ext>
                </a:extLst>
              </a:tr>
              <a:tr h="1379444">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Automates the login process to the ERP portal.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Retrieves attendance data (subject, classes attended, percentage).</a:t>
                      </a:r>
                    </a:p>
                  </a:txBody>
                  <a:tcPr/>
                </a:tc>
                <a:tc>
                  <a:txBody>
                    <a:bodyPr/>
                    <a:lstStyle/>
                    <a:p>
                      <a:pPr marL="285750" indent="-285750">
                        <a:buFont typeface="Arial" panose="020B0604020202020204" pitchFamily="34" charset="0"/>
                        <a:buChar char="•"/>
                      </a:pPr>
                      <a:r>
                        <a:rPr lang="en-US" dirty="0" smtClean="0"/>
                        <a:t>Generates Excel reports with attendance data.</a:t>
                      </a:r>
                    </a:p>
                    <a:p>
                      <a:pPr marL="285750" indent="-285750">
                        <a:buFont typeface="Arial" panose="020B0604020202020204" pitchFamily="34" charset="0"/>
                        <a:buChar char="•"/>
                      </a:pPr>
                      <a:r>
                        <a:rPr lang="en-US" dirty="0" smtClean="0"/>
                        <a:t>Sends reports via email to students.</a:t>
                      </a:r>
                      <a:endParaRPr lang="en-US" dirty="0"/>
                    </a:p>
                  </a:txBody>
                  <a:tcPr/>
                </a:tc>
                <a:extLst>
                  <a:ext uri="{0D108BD9-81ED-4DB2-BD59-A6C34878D82A}">
                    <a16:rowId xmlns:a16="http://schemas.microsoft.com/office/drawing/2014/main" val="1504549364"/>
                  </a:ext>
                </a:extLst>
              </a:tr>
            </a:tbl>
          </a:graphicData>
        </a:graphic>
      </p:graphicFrame>
      <p:pic>
        <p:nvPicPr>
          <p:cNvPr id="5" name="Picture 4"/>
          <p:cNvPicPr>
            <a:picLocks noChangeAspect="1"/>
          </p:cNvPicPr>
          <p:nvPr/>
        </p:nvPicPr>
        <p:blipFill>
          <a:blip r:embed="rId4"/>
          <a:stretch>
            <a:fillRect/>
          </a:stretch>
        </p:blipFill>
        <p:spPr>
          <a:xfrm>
            <a:off x="1259632" y="3356992"/>
            <a:ext cx="2369046" cy="2706410"/>
          </a:xfrm>
          <a:prstGeom prst="rect">
            <a:avLst/>
          </a:prstGeom>
        </p:spPr>
      </p:pic>
      <p:pic>
        <p:nvPicPr>
          <p:cNvPr id="3076" name="Picture 4" descr="PlantUML diagra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6096" y="3291821"/>
            <a:ext cx="2515481" cy="283675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78450662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1|4|2.4|1.4"/>
</p:tagLst>
</file>

<file path=ppt/tags/tag10.xml><?xml version="1.0" encoding="utf-8"?>
<p:tagLst xmlns:a="http://schemas.openxmlformats.org/drawingml/2006/main" xmlns:r="http://schemas.openxmlformats.org/officeDocument/2006/relationships" xmlns:p="http://schemas.openxmlformats.org/presentationml/2006/main">
  <p:tag name="TIMING" val="|1.1|4|2.4|1.4"/>
</p:tagLst>
</file>

<file path=ppt/tags/tag11.xml><?xml version="1.0" encoding="utf-8"?>
<p:tagLst xmlns:a="http://schemas.openxmlformats.org/drawingml/2006/main" xmlns:r="http://schemas.openxmlformats.org/officeDocument/2006/relationships" xmlns:p="http://schemas.openxmlformats.org/presentationml/2006/main">
  <p:tag name="TIMING" val="|1.1|4|2.4|1.4"/>
</p:tagLst>
</file>

<file path=ppt/tags/tag12.xml><?xml version="1.0" encoding="utf-8"?>
<p:tagLst xmlns:a="http://schemas.openxmlformats.org/drawingml/2006/main" xmlns:r="http://schemas.openxmlformats.org/officeDocument/2006/relationships" xmlns:p="http://schemas.openxmlformats.org/presentationml/2006/main">
  <p:tag name="TIMING" val="|1.1|4|2.4|1.4"/>
</p:tagLst>
</file>

<file path=ppt/tags/tag13.xml><?xml version="1.0" encoding="utf-8"?>
<p:tagLst xmlns:a="http://schemas.openxmlformats.org/drawingml/2006/main" xmlns:r="http://schemas.openxmlformats.org/officeDocument/2006/relationships" xmlns:p="http://schemas.openxmlformats.org/presentationml/2006/main">
  <p:tag name="TIMING" val="|1.1|4|2.4|1.4"/>
</p:tagLst>
</file>

<file path=ppt/tags/tag14.xml><?xml version="1.0" encoding="utf-8"?>
<p:tagLst xmlns:a="http://schemas.openxmlformats.org/drawingml/2006/main" xmlns:r="http://schemas.openxmlformats.org/officeDocument/2006/relationships" xmlns:p="http://schemas.openxmlformats.org/presentationml/2006/main">
  <p:tag name="TIMING" val="|1.1|4|2.4|1.4"/>
</p:tagLst>
</file>

<file path=ppt/tags/tag15.xml><?xml version="1.0" encoding="utf-8"?>
<p:tagLst xmlns:a="http://schemas.openxmlformats.org/drawingml/2006/main" xmlns:r="http://schemas.openxmlformats.org/officeDocument/2006/relationships" xmlns:p="http://schemas.openxmlformats.org/presentationml/2006/main">
  <p:tag name="TIMING" val="|1.1|4|2.4|1.4"/>
</p:tagLst>
</file>

<file path=ppt/tags/tag16.xml><?xml version="1.0" encoding="utf-8"?>
<p:tagLst xmlns:a="http://schemas.openxmlformats.org/drawingml/2006/main" xmlns:r="http://schemas.openxmlformats.org/officeDocument/2006/relationships" xmlns:p="http://schemas.openxmlformats.org/presentationml/2006/main">
  <p:tag name="TIMING" val="|1.1|4|2.4|1.4"/>
</p:tagLst>
</file>

<file path=ppt/tags/tag2.xml><?xml version="1.0" encoding="utf-8"?>
<p:tagLst xmlns:a="http://schemas.openxmlformats.org/drawingml/2006/main" xmlns:r="http://schemas.openxmlformats.org/officeDocument/2006/relationships" xmlns:p="http://schemas.openxmlformats.org/presentationml/2006/main">
  <p:tag name="TIMING" val="|1.1|4|2.4|1.4"/>
</p:tagLst>
</file>

<file path=ppt/tags/tag3.xml><?xml version="1.0" encoding="utf-8"?>
<p:tagLst xmlns:a="http://schemas.openxmlformats.org/drawingml/2006/main" xmlns:r="http://schemas.openxmlformats.org/officeDocument/2006/relationships" xmlns:p="http://schemas.openxmlformats.org/presentationml/2006/main">
  <p:tag name="TIMING" val="|1.1|4|2.4|1.4"/>
</p:tagLst>
</file>

<file path=ppt/tags/tag4.xml><?xml version="1.0" encoding="utf-8"?>
<p:tagLst xmlns:a="http://schemas.openxmlformats.org/drawingml/2006/main" xmlns:r="http://schemas.openxmlformats.org/officeDocument/2006/relationships" xmlns:p="http://schemas.openxmlformats.org/presentationml/2006/main">
  <p:tag name="TIMING" val="|1.1|4|2.4|1.4"/>
</p:tagLst>
</file>

<file path=ppt/tags/tag5.xml><?xml version="1.0" encoding="utf-8"?>
<p:tagLst xmlns:a="http://schemas.openxmlformats.org/drawingml/2006/main" xmlns:r="http://schemas.openxmlformats.org/officeDocument/2006/relationships" xmlns:p="http://schemas.openxmlformats.org/presentationml/2006/main">
  <p:tag name="TIMING" val="|1.1|4|2.4|1.4"/>
</p:tagLst>
</file>

<file path=ppt/tags/tag6.xml><?xml version="1.0" encoding="utf-8"?>
<p:tagLst xmlns:a="http://schemas.openxmlformats.org/drawingml/2006/main" xmlns:r="http://schemas.openxmlformats.org/officeDocument/2006/relationships" xmlns:p="http://schemas.openxmlformats.org/presentationml/2006/main">
  <p:tag name="TIMING" val="|1.1|4|2.4|1.4"/>
</p:tagLst>
</file>

<file path=ppt/tags/tag7.xml><?xml version="1.0" encoding="utf-8"?>
<p:tagLst xmlns:a="http://schemas.openxmlformats.org/drawingml/2006/main" xmlns:r="http://schemas.openxmlformats.org/officeDocument/2006/relationships" xmlns:p="http://schemas.openxmlformats.org/presentationml/2006/main">
  <p:tag name="TIMING" val="|1.1|4|2.4|1.4"/>
</p:tagLst>
</file>

<file path=ppt/tags/tag8.xml><?xml version="1.0" encoding="utf-8"?>
<p:tagLst xmlns:a="http://schemas.openxmlformats.org/drawingml/2006/main" xmlns:r="http://schemas.openxmlformats.org/officeDocument/2006/relationships" xmlns:p="http://schemas.openxmlformats.org/presentationml/2006/main">
  <p:tag name="TIMING" val="|1.1|4|2.4|1.4"/>
</p:tagLst>
</file>

<file path=ppt/tags/tag9.xml><?xml version="1.0" encoding="utf-8"?>
<p:tagLst xmlns:a="http://schemas.openxmlformats.org/drawingml/2006/main" xmlns:r="http://schemas.openxmlformats.org/officeDocument/2006/relationships" xmlns:p="http://schemas.openxmlformats.org/presentationml/2006/main">
  <p:tag name="TIMING" val="|1.1|4|2.4|1.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9231</TotalTime>
  <Words>1545</Words>
  <Application>Microsoft Office PowerPoint</Application>
  <PresentationFormat>On-screen Show (4:3)</PresentationFormat>
  <Paragraphs>122</Paragraphs>
  <Slides>20</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Calibri</vt:lpstr>
      <vt:lpstr>Open Sans</vt:lpstr>
      <vt:lpstr>Open Sans Bold</vt:lpstr>
      <vt:lpstr>Open Sans Extrabold</vt:lpstr>
      <vt:lpstr>Open Sans Light</vt:lpstr>
      <vt:lpstr>Open Sans Semibold</vt:lpstr>
      <vt:lpstr>Times New Roman</vt:lpstr>
      <vt:lpstr>Wingdings</vt:lpstr>
      <vt:lpstr>Office Theme</vt:lpstr>
      <vt:lpstr>PowerPoint Presentation</vt:lpstr>
      <vt:lpstr>Abstract</vt:lpstr>
      <vt:lpstr>Need for the Proposed System</vt:lpstr>
      <vt:lpstr>Advantages of the Proposed System</vt:lpstr>
      <vt:lpstr>Literature Survey</vt:lpstr>
      <vt:lpstr>Main Objective</vt:lpstr>
      <vt:lpstr>Architecture</vt:lpstr>
      <vt:lpstr>System Requirements</vt:lpstr>
      <vt:lpstr>Functional Description</vt:lpstr>
      <vt:lpstr>Table Design</vt:lpstr>
      <vt:lpstr>Process Design</vt:lpstr>
      <vt:lpstr>Implementation</vt:lpstr>
      <vt:lpstr>Testing</vt:lpstr>
      <vt:lpstr>Conclusions</vt:lpstr>
      <vt:lpstr>Future Enhancement</vt:lpstr>
      <vt:lpstr>IEEE Paper</vt:lpstr>
      <vt:lpstr>References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Sanjeevan Hari</dc:creator>
  <cp:lastModifiedBy>Sanjeevan Hari</cp:lastModifiedBy>
  <cp:revision>1745</cp:revision>
  <dcterms:created xsi:type="dcterms:W3CDTF">2013-05-17T03:00:03Z</dcterms:created>
  <dcterms:modified xsi:type="dcterms:W3CDTF">2024-11-21T17:01:49Z</dcterms:modified>
</cp:coreProperties>
</file>

<file path=docProps/thumbnail.jpeg>
</file>